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6" r:id="rId4"/>
    <p:sldId id="259" r:id="rId5"/>
    <p:sldId id="260" r:id="rId6"/>
    <p:sldId id="262" r:id="rId7"/>
    <p:sldId id="25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70" autoAdjust="0"/>
  </p:normalViewPr>
  <p:slideViewPr>
    <p:cSldViewPr snapToGrid="0">
      <p:cViewPr varScale="1">
        <p:scale>
          <a:sx n="87" d="100"/>
          <a:sy n="87" d="100"/>
        </p:scale>
        <p:origin x="12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E2A56F-CF4F-4DA2-9F78-902B9A195D18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E56BD7-909A-4FEB-8F56-FEA174418D7D}">
      <dgm:prSet phldrT="[Текст]"/>
      <dgm:spPr/>
      <dgm:t>
        <a:bodyPr/>
        <a:lstStyle/>
        <a:p>
          <a:r>
            <a:rPr lang="ru-RU" b="1" dirty="0" smtClean="0">
              <a:latin typeface="Arial Black" panose="020B0A04020102020204" pitchFamily="34" charset="0"/>
            </a:rPr>
            <a:t>Ветераны боевых действий с инвалидностью</a:t>
          </a:r>
          <a:endParaRPr lang="ru-RU" b="1" dirty="0">
            <a:latin typeface="Arial Black" panose="020B0A04020102020204" pitchFamily="34" charset="0"/>
          </a:endParaRPr>
        </a:p>
      </dgm:t>
    </dgm:pt>
    <dgm:pt modelId="{853EA51E-90C8-4840-BB0D-D5E52AE416C3}" type="parTrans" cxnId="{C22DCD00-5003-46BE-BCB0-C8062F16F423}">
      <dgm:prSet/>
      <dgm:spPr/>
      <dgm:t>
        <a:bodyPr/>
        <a:lstStyle/>
        <a:p>
          <a:endParaRPr lang="ru-RU"/>
        </a:p>
      </dgm:t>
    </dgm:pt>
    <dgm:pt modelId="{AFB1C052-DE03-4611-9730-1ACA0E915E80}" type="sibTrans" cxnId="{C22DCD00-5003-46BE-BCB0-C8062F16F423}">
      <dgm:prSet/>
      <dgm:spPr/>
      <dgm:t>
        <a:bodyPr/>
        <a:lstStyle/>
        <a:p>
          <a:endParaRPr lang="ru-RU"/>
        </a:p>
      </dgm:t>
    </dgm:pt>
    <dgm:pt modelId="{8057EE23-F5C2-480C-AFDC-7142AF8150E8}">
      <dgm:prSet phldrT="[Текст]"/>
      <dgm:spPr/>
      <dgm:t>
        <a:bodyPr/>
        <a:lstStyle/>
        <a:p>
          <a:r>
            <a:rPr lang="ru-RU" b="1" dirty="0" smtClean="0">
              <a:latin typeface="Arial Black" panose="020B0A04020102020204" pitchFamily="34" charset="0"/>
            </a:rPr>
            <a:t>Инвалиды </a:t>
          </a:r>
          <a:r>
            <a:rPr lang="en-US" b="1" dirty="0" smtClean="0">
              <a:latin typeface="Arial Black" panose="020B0A04020102020204" pitchFamily="34" charset="0"/>
            </a:rPr>
            <a:t>I </a:t>
          </a:r>
          <a:r>
            <a:rPr lang="ru-RU" b="1" dirty="0" smtClean="0">
              <a:latin typeface="Arial Black" panose="020B0A04020102020204" pitchFamily="34" charset="0"/>
            </a:rPr>
            <a:t>и </a:t>
          </a:r>
          <a:r>
            <a:rPr lang="en-US" b="1" dirty="0" smtClean="0">
              <a:latin typeface="Arial Black" panose="020B0A04020102020204" pitchFamily="34" charset="0"/>
            </a:rPr>
            <a:t>II</a:t>
          </a:r>
          <a:r>
            <a:rPr lang="ru-RU" b="1" dirty="0" smtClean="0">
              <a:latin typeface="Arial Black" panose="020B0A04020102020204" pitchFamily="34" charset="0"/>
            </a:rPr>
            <a:t> групп </a:t>
          </a:r>
          <a:endParaRPr lang="ru-RU" b="1" dirty="0">
            <a:latin typeface="Arial Black" panose="020B0A04020102020204" pitchFamily="34" charset="0"/>
          </a:endParaRPr>
        </a:p>
      </dgm:t>
    </dgm:pt>
    <dgm:pt modelId="{A8A1999C-9D20-48AD-899B-9CBA7CCCDD94}" type="parTrans" cxnId="{DB27AFD5-05FB-46AA-9F6C-7B7333E80B00}">
      <dgm:prSet/>
      <dgm:spPr/>
      <dgm:t>
        <a:bodyPr/>
        <a:lstStyle/>
        <a:p>
          <a:endParaRPr lang="ru-RU"/>
        </a:p>
      </dgm:t>
    </dgm:pt>
    <dgm:pt modelId="{57486F67-104E-401A-94DB-7EB87A1218FB}" type="sibTrans" cxnId="{DB27AFD5-05FB-46AA-9F6C-7B7333E80B00}">
      <dgm:prSet/>
      <dgm:spPr/>
      <dgm:t>
        <a:bodyPr/>
        <a:lstStyle/>
        <a:p>
          <a:endParaRPr lang="ru-RU"/>
        </a:p>
      </dgm:t>
    </dgm:pt>
    <dgm:pt modelId="{7CF1047B-3E0C-470F-92F7-DE9DDABBBC1D}" type="pres">
      <dgm:prSet presAssocID="{10E2A56F-CF4F-4DA2-9F78-902B9A195D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507A88-6C1B-46F4-BA26-198F37844EF5}" type="pres">
      <dgm:prSet presAssocID="{15E56BD7-909A-4FEB-8F56-FEA174418D7D}" presName="composite" presStyleCnt="0"/>
      <dgm:spPr/>
    </dgm:pt>
    <dgm:pt modelId="{D59EB20E-84EE-4688-9013-445559855DDF}" type="pres">
      <dgm:prSet presAssocID="{15E56BD7-909A-4FEB-8F56-FEA174418D7D}" presName="rect1" presStyleLbl="trAlignAcc1" presStyleIdx="0" presStyleCnt="2" custLinFactNeighborX="-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DD4A3-DAD4-4CCC-98CC-44BAA5930013}" type="pres">
      <dgm:prSet presAssocID="{15E56BD7-909A-4FEB-8F56-FEA174418D7D}" presName="rect2" presStyleLbl="fgImgPlace1" presStyleIdx="0" presStyleCnt="2"/>
      <dgm:spPr/>
    </dgm:pt>
    <dgm:pt modelId="{39CA4E63-4BA6-4C70-B8A8-242BF4569035}" type="pres">
      <dgm:prSet presAssocID="{AFB1C052-DE03-4611-9730-1ACA0E915E80}" presName="sibTrans" presStyleCnt="0"/>
      <dgm:spPr/>
    </dgm:pt>
    <dgm:pt modelId="{72CD2BB2-1D1B-42CD-B3D6-A08D3174CAFA}" type="pres">
      <dgm:prSet presAssocID="{8057EE23-F5C2-480C-AFDC-7142AF8150E8}" presName="composite" presStyleCnt="0"/>
      <dgm:spPr/>
    </dgm:pt>
    <dgm:pt modelId="{04B2CAA3-1A53-47D8-9CF7-47615609864F}" type="pres">
      <dgm:prSet presAssocID="{8057EE23-F5C2-480C-AFDC-7142AF8150E8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F96CF-E678-4D20-A44F-076889CA0A3A}" type="pres">
      <dgm:prSet presAssocID="{8057EE23-F5C2-480C-AFDC-7142AF8150E8}" presName="rect2" presStyleLbl="fgImgPlace1" presStyleIdx="1" presStyleCnt="2"/>
      <dgm:spPr/>
    </dgm:pt>
  </dgm:ptLst>
  <dgm:cxnLst>
    <dgm:cxn modelId="{2859CF63-13FE-4E3E-8C95-9BA73FF0577B}" type="presOf" srcId="{15E56BD7-909A-4FEB-8F56-FEA174418D7D}" destId="{D59EB20E-84EE-4688-9013-445559855DDF}" srcOrd="0" destOrd="0" presId="urn:microsoft.com/office/officeart/2008/layout/PictureStrips"/>
    <dgm:cxn modelId="{DE16DA6A-37EB-4E1F-81F8-2ADB9C3FCA37}" type="presOf" srcId="{10E2A56F-CF4F-4DA2-9F78-902B9A195D18}" destId="{7CF1047B-3E0C-470F-92F7-DE9DDABBBC1D}" srcOrd="0" destOrd="0" presId="urn:microsoft.com/office/officeart/2008/layout/PictureStrips"/>
    <dgm:cxn modelId="{ADBF7EE7-61CE-4E2E-9A93-CCB15B589CE3}" type="presOf" srcId="{8057EE23-F5C2-480C-AFDC-7142AF8150E8}" destId="{04B2CAA3-1A53-47D8-9CF7-47615609864F}" srcOrd="0" destOrd="0" presId="urn:microsoft.com/office/officeart/2008/layout/PictureStrips"/>
    <dgm:cxn modelId="{C22DCD00-5003-46BE-BCB0-C8062F16F423}" srcId="{10E2A56F-CF4F-4DA2-9F78-902B9A195D18}" destId="{15E56BD7-909A-4FEB-8F56-FEA174418D7D}" srcOrd="0" destOrd="0" parTransId="{853EA51E-90C8-4840-BB0D-D5E52AE416C3}" sibTransId="{AFB1C052-DE03-4611-9730-1ACA0E915E80}"/>
    <dgm:cxn modelId="{DB27AFD5-05FB-46AA-9F6C-7B7333E80B00}" srcId="{10E2A56F-CF4F-4DA2-9F78-902B9A195D18}" destId="{8057EE23-F5C2-480C-AFDC-7142AF8150E8}" srcOrd="1" destOrd="0" parTransId="{A8A1999C-9D20-48AD-899B-9CBA7CCCDD94}" sibTransId="{57486F67-104E-401A-94DB-7EB87A1218FB}"/>
    <dgm:cxn modelId="{28DDC633-4804-4EE6-95BE-E40E47159C57}" type="presParOf" srcId="{7CF1047B-3E0C-470F-92F7-DE9DDABBBC1D}" destId="{6F507A88-6C1B-46F4-BA26-198F37844EF5}" srcOrd="0" destOrd="0" presId="urn:microsoft.com/office/officeart/2008/layout/PictureStrips"/>
    <dgm:cxn modelId="{282030FE-4D98-417D-AD69-A3D8ECA8BE84}" type="presParOf" srcId="{6F507A88-6C1B-46F4-BA26-198F37844EF5}" destId="{D59EB20E-84EE-4688-9013-445559855DDF}" srcOrd="0" destOrd="0" presId="urn:microsoft.com/office/officeart/2008/layout/PictureStrips"/>
    <dgm:cxn modelId="{0E9EBCE4-8F19-45A2-BD6D-3D64950EE92E}" type="presParOf" srcId="{6F507A88-6C1B-46F4-BA26-198F37844EF5}" destId="{A1EDD4A3-DAD4-4CCC-98CC-44BAA5930013}" srcOrd="1" destOrd="0" presId="urn:microsoft.com/office/officeart/2008/layout/PictureStrips"/>
    <dgm:cxn modelId="{D0221EF4-A425-4C07-B55B-E16A98F13F50}" type="presParOf" srcId="{7CF1047B-3E0C-470F-92F7-DE9DDABBBC1D}" destId="{39CA4E63-4BA6-4C70-B8A8-242BF4569035}" srcOrd="1" destOrd="0" presId="urn:microsoft.com/office/officeart/2008/layout/PictureStrips"/>
    <dgm:cxn modelId="{22558763-CDD4-483E-AAFB-D50B73B7F48D}" type="presParOf" srcId="{7CF1047B-3E0C-470F-92F7-DE9DDABBBC1D}" destId="{72CD2BB2-1D1B-42CD-B3D6-A08D3174CAFA}" srcOrd="2" destOrd="0" presId="urn:microsoft.com/office/officeart/2008/layout/PictureStrips"/>
    <dgm:cxn modelId="{9D9E1337-F47B-45DB-8252-D37FABAD15BA}" type="presParOf" srcId="{72CD2BB2-1D1B-42CD-B3D6-A08D3174CAFA}" destId="{04B2CAA3-1A53-47D8-9CF7-47615609864F}" srcOrd="0" destOrd="0" presId="urn:microsoft.com/office/officeart/2008/layout/PictureStrips"/>
    <dgm:cxn modelId="{55A8CBB6-7AA4-48E9-A495-1C5988EE3ECE}" type="presParOf" srcId="{72CD2BB2-1D1B-42CD-B3D6-A08D3174CAFA}" destId="{B24F96CF-E678-4D20-A44F-076889CA0A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2A56F-CF4F-4DA2-9F78-902B9A195D18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E56BD7-909A-4FEB-8F56-FEA174418D7D}">
      <dgm:prSet phldrT="[Текст]"/>
      <dgm:spPr/>
      <dgm:t>
        <a:bodyPr/>
        <a:lstStyle/>
        <a:p>
          <a:r>
            <a:rPr lang="ru-RU" b="1" dirty="0" smtClean="0">
              <a:latin typeface="Arial Black" panose="020B0A04020102020204" pitchFamily="34" charset="0"/>
            </a:rPr>
            <a:t>Ветераны боевых действий</a:t>
          </a:r>
          <a:endParaRPr lang="ru-RU" b="1" dirty="0">
            <a:latin typeface="Arial Black" panose="020B0A04020102020204" pitchFamily="34" charset="0"/>
          </a:endParaRPr>
        </a:p>
      </dgm:t>
    </dgm:pt>
    <dgm:pt modelId="{853EA51E-90C8-4840-BB0D-D5E52AE416C3}" type="parTrans" cxnId="{C22DCD00-5003-46BE-BCB0-C8062F16F423}">
      <dgm:prSet/>
      <dgm:spPr/>
      <dgm:t>
        <a:bodyPr/>
        <a:lstStyle/>
        <a:p>
          <a:endParaRPr lang="ru-RU"/>
        </a:p>
      </dgm:t>
    </dgm:pt>
    <dgm:pt modelId="{AFB1C052-DE03-4611-9730-1ACA0E915E80}" type="sibTrans" cxnId="{C22DCD00-5003-46BE-BCB0-C8062F16F423}">
      <dgm:prSet/>
      <dgm:spPr/>
      <dgm:t>
        <a:bodyPr/>
        <a:lstStyle/>
        <a:p>
          <a:endParaRPr lang="ru-RU"/>
        </a:p>
      </dgm:t>
    </dgm:pt>
    <dgm:pt modelId="{8057EE23-F5C2-480C-AFDC-7142AF8150E8}">
      <dgm:prSet phldrT="[Текст]"/>
      <dgm:spPr/>
      <dgm:t>
        <a:bodyPr/>
        <a:lstStyle/>
        <a:p>
          <a:r>
            <a:rPr lang="ru-RU" b="1" dirty="0" smtClean="0">
              <a:latin typeface="Arial Black" panose="020B0A04020102020204" pitchFamily="34" charset="0"/>
            </a:rPr>
            <a:t>Граждане, уволенные с военной службы и члены их семей</a:t>
          </a:r>
          <a:endParaRPr lang="ru-RU" b="1" dirty="0">
            <a:latin typeface="Arial Black" panose="020B0A04020102020204" pitchFamily="34" charset="0"/>
          </a:endParaRPr>
        </a:p>
      </dgm:t>
    </dgm:pt>
    <dgm:pt modelId="{A8A1999C-9D20-48AD-899B-9CBA7CCCDD94}" type="parTrans" cxnId="{DB27AFD5-05FB-46AA-9F6C-7B7333E80B00}">
      <dgm:prSet/>
      <dgm:spPr/>
      <dgm:t>
        <a:bodyPr/>
        <a:lstStyle/>
        <a:p>
          <a:endParaRPr lang="ru-RU"/>
        </a:p>
      </dgm:t>
    </dgm:pt>
    <dgm:pt modelId="{57486F67-104E-401A-94DB-7EB87A1218FB}" type="sibTrans" cxnId="{DB27AFD5-05FB-46AA-9F6C-7B7333E80B00}">
      <dgm:prSet/>
      <dgm:spPr/>
      <dgm:t>
        <a:bodyPr/>
        <a:lstStyle/>
        <a:p>
          <a:endParaRPr lang="ru-RU"/>
        </a:p>
      </dgm:t>
    </dgm:pt>
    <dgm:pt modelId="{4246948C-40DA-4E9E-A7C9-F1B9CF0102E3}">
      <dgm:prSet phldrT="[Текст]"/>
      <dgm:spPr/>
      <dgm:t>
        <a:bodyPr/>
        <a:lstStyle/>
        <a:p>
          <a:r>
            <a:rPr lang="ru-RU" b="1" dirty="0" smtClean="0">
              <a:latin typeface="Arial Black" panose="020B0A04020102020204" pitchFamily="34" charset="0"/>
            </a:rPr>
            <a:t>Члены семей лиц, погибших в ходе СВО </a:t>
          </a:r>
          <a:endParaRPr lang="ru-RU" b="1" dirty="0">
            <a:latin typeface="Arial Black" panose="020B0A04020102020204" pitchFamily="34" charset="0"/>
          </a:endParaRPr>
        </a:p>
      </dgm:t>
    </dgm:pt>
    <dgm:pt modelId="{0DE17EDF-A2EA-4C2C-88A4-2F0BBC308DAF}" type="parTrans" cxnId="{59289CB8-609D-4C1B-A6B7-1A5640C4C03B}">
      <dgm:prSet/>
      <dgm:spPr/>
      <dgm:t>
        <a:bodyPr/>
        <a:lstStyle/>
        <a:p>
          <a:endParaRPr lang="ru-RU"/>
        </a:p>
      </dgm:t>
    </dgm:pt>
    <dgm:pt modelId="{7B62FE14-ECFB-4D7D-A2F2-A7A116804B14}" type="sibTrans" cxnId="{59289CB8-609D-4C1B-A6B7-1A5640C4C03B}">
      <dgm:prSet/>
      <dgm:spPr/>
      <dgm:t>
        <a:bodyPr/>
        <a:lstStyle/>
        <a:p>
          <a:endParaRPr lang="ru-RU"/>
        </a:p>
      </dgm:t>
    </dgm:pt>
    <dgm:pt modelId="{003C1C5C-FAF8-4B73-9CC3-10DAC596A7E5}">
      <dgm:prSet phldrT="[Текст]"/>
      <dgm:spPr/>
      <dgm:t>
        <a:bodyPr/>
        <a:lstStyle/>
        <a:p>
          <a:r>
            <a:rPr lang="ru-RU" b="1" dirty="0" smtClean="0">
              <a:latin typeface="Arial Black" panose="020B0A04020102020204" pitchFamily="34" charset="0"/>
            </a:rPr>
            <a:t>Лица, освобожденные из учреждений исполнения наказаний</a:t>
          </a:r>
          <a:endParaRPr lang="ru-RU" b="1" dirty="0">
            <a:latin typeface="Arial Black" panose="020B0A04020102020204" pitchFamily="34" charset="0"/>
          </a:endParaRPr>
        </a:p>
      </dgm:t>
    </dgm:pt>
    <dgm:pt modelId="{C0E3E2A4-BC71-4D5E-9121-253F385F2821}" type="parTrans" cxnId="{CABE454E-4AB6-4BEF-8509-C1007EE0620B}">
      <dgm:prSet/>
      <dgm:spPr/>
      <dgm:t>
        <a:bodyPr/>
        <a:lstStyle/>
        <a:p>
          <a:endParaRPr lang="ru-RU"/>
        </a:p>
      </dgm:t>
    </dgm:pt>
    <dgm:pt modelId="{B41651E3-8962-44D5-B9D8-93A9CBF1E8AF}" type="sibTrans" cxnId="{CABE454E-4AB6-4BEF-8509-C1007EE0620B}">
      <dgm:prSet/>
      <dgm:spPr/>
      <dgm:t>
        <a:bodyPr/>
        <a:lstStyle/>
        <a:p>
          <a:endParaRPr lang="ru-RU"/>
        </a:p>
      </dgm:t>
    </dgm:pt>
    <dgm:pt modelId="{0BE9A0EB-8B39-4EDB-B0C6-8BC397ACDD66}">
      <dgm:prSet phldrT="[Текст]"/>
      <dgm:spPr/>
      <dgm:t>
        <a:bodyPr/>
        <a:lstStyle/>
        <a:p>
          <a:r>
            <a:rPr lang="ru-RU" b="1" dirty="0" smtClean="0">
              <a:latin typeface="Arial Black" panose="020B0A04020102020204" pitchFamily="34" charset="0"/>
            </a:rPr>
            <a:t>Инвалиды</a:t>
          </a:r>
          <a:endParaRPr lang="ru-RU" b="1" dirty="0">
            <a:latin typeface="Arial Black" panose="020B0A04020102020204" pitchFamily="34" charset="0"/>
          </a:endParaRPr>
        </a:p>
      </dgm:t>
    </dgm:pt>
    <dgm:pt modelId="{E83895FD-F9F1-4597-8645-0768BD528BFD}" type="parTrans" cxnId="{5B4C86F7-29E7-437F-AC50-3C08825E9D19}">
      <dgm:prSet/>
      <dgm:spPr/>
      <dgm:t>
        <a:bodyPr/>
        <a:lstStyle/>
        <a:p>
          <a:endParaRPr lang="ru-RU"/>
        </a:p>
      </dgm:t>
    </dgm:pt>
    <dgm:pt modelId="{6187D70C-AC28-4C66-83BB-4D91F78AA709}" type="sibTrans" cxnId="{5B4C86F7-29E7-437F-AC50-3C08825E9D19}">
      <dgm:prSet/>
      <dgm:spPr/>
      <dgm:t>
        <a:bodyPr/>
        <a:lstStyle/>
        <a:p>
          <a:endParaRPr lang="ru-RU"/>
        </a:p>
      </dgm:t>
    </dgm:pt>
    <dgm:pt modelId="{6CA02B35-E741-472B-B6BE-611488D3F118}">
      <dgm:prSet phldrT="[Текст]"/>
      <dgm:spPr/>
      <dgm:t>
        <a:bodyPr/>
        <a:lstStyle/>
        <a:p>
          <a:r>
            <a:rPr lang="ru-RU" b="1" dirty="0" smtClean="0">
              <a:latin typeface="Arial Black" panose="020B0A04020102020204" pitchFamily="34" charset="0"/>
            </a:rPr>
            <a:t>Одинокие и многодетные родители</a:t>
          </a:r>
          <a:endParaRPr lang="ru-RU" b="1" dirty="0">
            <a:latin typeface="Arial Black" panose="020B0A04020102020204" pitchFamily="34" charset="0"/>
          </a:endParaRPr>
        </a:p>
      </dgm:t>
    </dgm:pt>
    <dgm:pt modelId="{2DCA9693-4248-44DB-9AF2-DF7B8E9291A8}" type="parTrans" cxnId="{2B16E902-4648-45EC-8538-C962C47A2681}">
      <dgm:prSet/>
      <dgm:spPr/>
      <dgm:t>
        <a:bodyPr/>
        <a:lstStyle/>
        <a:p>
          <a:endParaRPr lang="ru-RU"/>
        </a:p>
      </dgm:t>
    </dgm:pt>
    <dgm:pt modelId="{EB845133-3E5E-43DA-BE24-5FB5D98AFF9D}" type="sibTrans" cxnId="{2B16E902-4648-45EC-8538-C962C47A2681}">
      <dgm:prSet/>
      <dgm:spPr/>
      <dgm:t>
        <a:bodyPr/>
        <a:lstStyle/>
        <a:p>
          <a:endParaRPr lang="ru-RU"/>
        </a:p>
      </dgm:t>
    </dgm:pt>
    <dgm:pt modelId="{7CF1047B-3E0C-470F-92F7-DE9DDABBBC1D}" type="pres">
      <dgm:prSet presAssocID="{10E2A56F-CF4F-4DA2-9F78-902B9A195D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507A88-6C1B-46F4-BA26-198F37844EF5}" type="pres">
      <dgm:prSet presAssocID="{15E56BD7-909A-4FEB-8F56-FEA174418D7D}" presName="composite" presStyleCnt="0"/>
      <dgm:spPr/>
    </dgm:pt>
    <dgm:pt modelId="{D59EB20E-84EE-4688-9013-445559855DDF}" type="pres">
      <dgm:prSet presAssocID="{15E56BD7-909A-4FEB-8F56-FEA174418D7D}" presName="rect1" presStyleLbl="trAlignAcc1" presStyleIdx="0" presStyleCnt="6" custLinFactNeighborX="-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DD4A3-DAD4-4CCC-98CC-44BAA5930013}" type="pres">
      <dgm:prSet presAssocID="{15E56BD7-909A-4FEB-8F56-FEA174418D7D}" presName="rect2" presStyleLbl="fgImgPlace1" presStyleIdx="0" presStyleCnt="6"/>
      <dgm:spPr/>
      <dgm:t>
        <a:bodyPr/>
        <a:lstStyle/>
        <a:p>
          <a:endParaRPr lang="ru-RU"/>
        </a:p>
      </dgm:t>
    </dgm:pt>
    <dgm:pt modelId="{39CA4E63-4BA6-4C70-B8A8-242BF4569035}" type="pres">
      <dgm:prSet presAssocID="{AFB1C052-DE03-4611-9730-1ACA0E915E80}" presName="sibTrans" presStyleCnt="0"/>
      <dgm:spPr/>
    </dgm:pt>
    <dgm:pt modelId="{72CD2BB2-1D1B-42CD-B3D6-A08D3174CAFA}" type="pres">
      <dgm:prSet presAssocID="{8057EE23-F5C2-480C-AFDC-7142AF8150E8}" presName="composite" presStyleCnt="0"/>
      <dgm:spPr/>
    </dgm:pt>
    <dgm:pt modelId="{04B2CAA3-1A53-47D8-9CF7-47615609864F}" type="pres">
      <dgm:prSet presAssocID="{8057EE23-F5C2-480C-AFDC-7142AF8150E8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F96CF-E678-4D20-A44F-076889CA0A3A}" type="pres">
      <dgm:prSet presAssocID="{8057EE23-F5C2-480C-AFDC-7142AF8150E8}" presName="rect2" presStyleLbl="fgImgPlace1" presStyleIdx="1" presStyleCnt="6"/>
      <dgm:spPr/>
    </dgm:pt>
    <dgm:pt modelId="{8A89D627-4A36-49FC-B0B1-0269225BE3E7}" type="pres">
      <dgm:prSet presAssocID="{57486F67-104E-401A-94DB-7EB87A1218FB}" presName="sibTrans" presStyleCnt="0"/>
      <dgm:spPr/>
    </dgm:pt>
    <dgm:pt modelId="{905C4A3C-8406-4466-829A-0A91DB16784E}" type="pres">
      <dgm:prSet presAssocID="{4246948C-40DA-4E9E-A7C9-F1B9CF0102E3}" presName="composite" presStyleCnt="0"/>
      <dgm:spPr/>
    </dgm:pt>
    <dgm:pt modelId="{DFF5223B-C914-41A6-BA2C-91A72F3ED040}" type="pres">
      <dgm:prSet presAssocID="{4246948C-40DA-4E9E-A7C9-F1B9CF0102E3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B5320-FD9A-49A1-BC52-76DCD177A1F0}" type="pres">
      <dgm:prSet presAssocID="{4246948C-40DA-4E9E-A7C9-F1B9CF0102E3}" presName="rect2" presStyleLbl="fgImgPlace1" presStyleIdx="2" presStyleCnt="6"/>
      <dgm:spPr/>
    </dgm:pt>
    <dgm:pt modelId="{323B51B2-A16F-4F08-8309-8B2E73BEBAC1}" type="pres">
      <dgm:prSet presAssocID="{7B62FE14-ECFB-4D7D-A2F2-A7A116804B14}" presName="sibTrans" presStyleCnt="0"/>
      <dgm:spPr/>
    </dgm:pt>
    <dgm:pt modelId="{D8BD7B6E-ECF0-4168-9BA0-DAA15988E07E}" type="pres">
      <dgm:prSet presAssocID="{003C1C5C-FAF8-4B73-9CC3-10DAC596A7E5}" presName="composite" presStyleCnt="0"/>
      <dgm:spPr/>
    </dgm:pt>
    <dgm:pt modelId="{DA641C3D-4C0D-4394-A581-805C8251444E}" type="pres">
      <dgm:prSet presAssocID="{003C1C5C-FAF8-4B73-9CC3-10DAC596A7E5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5906D-AC80-4DAE-9E31-6A7CE69CDCEA}" type="pres">
      <dgm:prSet presAssocID="{003C1C5C-FAF8-4B73-9CC3-10DAC596A7E5}" presName="rect2" presStyleLbl="fgImgPlace1" presStyleIdx="3" presStyleCnt="6"/>
      <dgm:spPr/>
    </dgm:pt>
    <dgm:pt modelId="{B4498D2C-FE35-4E59-9416-130DF28F8ECB}" type="pres">
      <dgm:prSet presAssocID="{B41651E3-8962-44D5-B9D8-93A9CBF1E8AF}" presName="sibTrans" presStyleCnt="0"/>
      <dgm:spPr/>
    </dgm:pt>
    <dgm:pt modelId="{DA6ED79A-F836-468C-8E30-7AF2FE6C7D4F}" type="pres">
      <dgm:prSet presAssocID="{0BE9A0EB-8B39-4EDB-B0C6-8BC397ACDD66}" presName="composite" presStyleCnt="0"/>
      <dgm:spPr/>
    </dgm:pt>
    <dgm:pt modelId="{9FB43E98-8A8B-497C-92F8-D4298C70DB82}" type="pres">
      <dgm:prSet presAssocID="{0BE9A0EB-8B39-4EDB-B0C6-8BC397ACDD66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222D9-704F-4C18-96BC-5C994CF74BE1}" type="pres">
      <dgm:prSet presAssocID="{0BE9A0EB-8B39-4EDB-B0C6-8BC397ACDD66}" presName="rect2" presStyleLbl="fgImgPlace1" presStyleIdx="4" presStyleCnt="6"/>
      <dgm:spPr/>
    </dgm:pt>
    <dgm:pt modelId="{7AC6E407-AD93-406A-858C-482A2E59F18D}" type="pres">
      <dgm:prSet presAssocID="{6187D70C-AC28-4C66-83BB-4D91F78AA709}" presName="sibTrans" presStyleCnt="0"/>
      <dgm:spPr/>
    </dgm:pt>
    <dgm:pt modelId="{99B2F40F-BB12-40A3-8107-1DC7064EBB4D}" type="pres">
      <dgm:prSet presAssocID="{6CA02B35-E741-472B-B6BE-611488D3F118}" presName="composite" presStyleCnt="0"/>
      <dgm:spPr/>
    </dgm:pt>
    <dgm:pt modelId="{372BE23D-8B65-4CEC-B678-B7828EDC08D0}" type="pres">
      <dgm:prSet presAssocID="{6CA02B35-E741-472B-B6BE-611488D3F118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46B71-26A3-46E0-9E7F-E40AF38D0436}" type="pres">
      <dgm:prSet presAssocID="{6CA02B35-E741-472B-B6BE-611488D3F118}" presName="rect2" presStyleLbl="fgImgPlace1" presStyleIdx="5" presStyleCnt="6"/>
      <dgm:spPr/>
    </dgm:pt>
  </dgm:ptLst>
  <dgm:cxnLst>
    <dgm:cxn modelId="{DE16DA6A-37EB-4E1F-81F8-2ADB9C3FCA37}" type="presOf" srcId="{10E2A56F-CF4F-4DA2-9F78-902B9A195D18}" destId="{7CF1047B-3E0C-470F-92F7-DE9DDABBBC1D}" srcOrd="0" destOrd="0" presId="urn:microsoft.com/office/officeart/2008/layout/PictureStrips"/>
    <dgm:cxn modelId="{ADBF7EE7-61CE-4E2E-9A93-CCB15B589CE3}" type="presOf" srcId="{8057EE23-F5C2-480C-AFDC-7142AF8150E8}" destId="{04B2CAA3-1A53-47D8-9CF7-47615609864F}" srcOrd="0" destOrd="0" presId="urn:microsoft.com/office/officeart/2008/layout/PictureStrips"/>
    <dgm:cxn modelId="{59289CB8-609D-4C1B-A6B7-1A5640C4C03B}" srcId="{10E2A56F-CF4F-4DA2-9F78-902B9A195D18}" destId="{4246948C-40DA-4E9E-A7C9-F1B9CF0102E3}" srcOrd="2" destOrd="0" parTransId="{0DE17EDF-A2EA-4C2C-88A4-2F0BBC308DAF}" sibTransId="{7B62FE14-ECFB-4D7D-A2F2-A7A116804B14}"/>
    <dgm:cxn modelId="{2B16E902-4648-45EC-8538-C962C47A2681}" srcId="{10E2A56F-CF4F-4DA2-9F78-902B9A195D18}" destId="{6CA02B35-E741-472B-B6BE-611488D3F118}" srcOrd="5" destOrd="0" parTransId="{2DCA9693-4248-44DB-9AF2-DF7B8E9291A8}" sibTransId="{EB845133-3E5E-43DA-BE24-5FB5D98AFF9D}"/>
    <dgm:cxn modelId="{0499AD2C-D280-46A7-ACF4-AE2824B170E7}" type="presOf" srcId="{003C1C5C-FAF8-4B73-9CC3-10DAC596A7E5}" destId="{DA641C3D-4C0D-4394-A581-805C8251444E}" srcOrd="0" destOrd="0" presId="urn:microsoft.com/office/officeart/2008/layout/PictureStrips"/>
    <dgm:cxn modelId="{2859CF63-13FE-4E3E-8C95-9BA73FF0577B}" type="presOf" srcId="{15E56BD7-909A-4FEB-8F56-FEA174418D7D}" destId="{D59EB20E-84EE-4688-9013-445559855DDF}" srcOrd="0" destOrd="0" presId="urn:microsoft.com/office/officeart/2008/layout/PictureStrips"/>
    <dgm:cxn modelId="{C22DCD00-5003-46BE-BCB0-C8062F16F423}" srcId="{10E2A56F-CF4F-4DA2-9F78-902B9A195D18}" destId="{15E56BD7-909A-4FEB-8F56-FEA174418D7D}" srcOrd="0" destOrd="0" parTransId="{853EA51E-90C8-4840-BB0D-D5E52AE416C3}" sibTransId="{AFB1C052-DE03-4611-9730-1ACA0E915E80}"/>
    <dgm:cxn modelId="{4F175EC1-1AC9-4B5D-ABE0-58668E69749C}" type="presOf" srcId="{4246948C-40DA-4E9E-A7C9-F1B9CF0102E3}" destId="{DFF5223B-C914-41A6-BA2C-91A72F3ED040}" srcOrd="0" destOrd="0" presId="urn:microsoft.com/office/officeart/2008/layout/PictureStrips"/>
    <dgm:cxn modelId="{5B4C86F7-29E7-437F-AC50-3C08825E9D19}" srcId="{10E2A56F-CF4F-4DA2-9F78-902B9A195D18}" destId="{0BE9A0EB-8B39-4EDB-B0C6-8BC397ACDD66}" srcOrd="4" destOrd="0" parTransId="{E83895FD-F9F1-4597-8645-0768BD528BFD}" sibTransId="{6187D70C-AC28-4C66-83BB-4D91F78AA709}"/>
    <dgm:cxn modelId="{A3103B61-5C55-4469-8151-924437BA748C}" type="presOf" srcId="{0BE9A0EB-8B39-4EDB-B0C6-8BC397ACDD66}" destId="{9FB43E98-8A8B-497C-92F8-D4298C70DB82}" srcOrd="0" destOrd="0" presId="urn:microsoft.com/office/officeart/2008/layout/PictureStrips"/>
    <dgm:cxn modelId="{DB27AFD5-05FB-46AA-9F6C-7B7333E80B00}" srcId="{10E2A56F-CF4F-4DA2-9F78-902B9A195D18}" destId="{8057EE23-F5C2-480C-AFDC-7142AF8150E8}" srcOrd="1" destOrd="0" parTransId="{A8A1999C-9D20-48AD-899B-9CBA7CCCDD94}" sibTransId="{57486F67-104E-401A-94DB-7EB87A1218FB}"/>
    <dgm:cxn modelId="{CABE454E-4AB6-4BEF-8509-C1007EE0620B}" srcId="{10E2A56F-CF4F-4DA2-9F78-902B9A195D18}" destId="{003C1C5C-FAF8-4B73-9CC3-10DAC596A7E5}" srcOrd="3" destOrd="0" parTransId="{C0E3E2A4-BC71-4D5E-9121-253F385F2821}" sibTransId="{B41651E3-8962-44D5-B9D8-93A9CBF1E8AF}"/>
    <dgm:cxn modelId="{29621D72-CA87-4133-9DF7-73BBCA767B48}" type="presOf" srcId="{6CA02B35-E741-472B-B6BE-611488D3F118}" destId="{372BE23D-8B65-4CEC-B678-B7828EDC08D0}" srcOrd="0" destOrd="0" presId="urn:microsoft.com/office/officeart/2008/layout/PictureStrips"/>
    <dgm:cxn modelId="{28DDC633-4804-4EE6-95BE-E40E47159C57}" type="presParOf" srcId="{7CF1047B-3E0C-470F-92F7-DE9DDABBBC1D}" destId="{6F507A88-6C1B-46F4-BA26-198F37844EF5}" srcOrd="0" destOrd="0" presId="urn:microsoft.com/office/officeart/2008/layout/PictureStrips"/>
    <dgm:cxn modelId="{282030FE-4D98-417D-AD69-A3D8ECA8BE84}" type="presParOf" srcId="{6F507A88-6C1B-46F4-BA26-198F37844EF5}" destId="{D59EB20E-84EE-4688-9013-445559855DDF}" srcOrd="0" destOrd="0" presId="urn:microsoft.com/office/officeart/2008/layout/PictureStrips"/>
    <dgm:cxn modelId="{0E9EBCE4-8F19-45A2-BD6D-3D64950EE92E}" type="presParOf" srcId="{6F507A88-6C1B-46F4-BA26-198F37844EF5}" destId="{A1EDD4A3-DAD4-4CCC-98CC-44BAA5930013}" srcOrd="1" destOrd="0" presId="urn:microsoft.com/office/officeart/2008/layout/PictureStrips"/>
    <dgm:cxn modelId="{D0221EF4-A425-4C07-B55B-E16A98F13F50}" type="presParOf" srcId="{7CF1047B-3E0C-470F-92F7-DE9DDABBBC1D}" destId="{39CA4E63-4BA6-4C70-B8A8-242BF4569035}" srcOrd="1" destOrd="0" presId="urn:microsoft.com/office/officeart/2008/layout/PictureStrips"/>
    <dgm:cxn modelId="{22558763-CDD4-483E-AAFB-D50B73B7F48D}" type="presParOf" srcId="{7CF1047B-3E0C-470F-92F7-DE9DDABBBC1D}" destId="{72CD2BB2-1D1B-42CD-B3D6-A08D3174CAFA}" srcOrd="2" destOrd="0" presId="urn:microsoft.com/office/officeart/2008/layout/PictureStrips"/>
    <dgm:cxn modelId="{9D9E1337-F47B-45DB-8252-D37FABAD15BA}" type="presParOf" srcId="{72CD2BB2-1D1B-42CD-B3D6-A08D3174CAFA}" destId="{04B2CAA3-1A53-47D8-9CF7-47615609864F}" srcOrd="0" destOrd="0" presId="urn:microsoft.com/office/officeart/2008/layout/PictureStrips"/>
    <dgm:cxn modelId="{55A8CBB6-7AA4-48E9-A495-1C5988EE3ECE}" type="presParOf" srcId="{72CD2BB2-1D1B-42CD-B3D6-A08D3174CAFA}" destId="{B24F96CF-E678-4D20-A44F-076889CA0A3A}" srcOrd="1" destOrd="0" presId="urn:microsoft.com/office/officeart/2008/layout/PictureStrips"/>
    <dgm:cxn modelId="{0A6D1A5F-BEC6-4321-BB6C-F6195A7C3D72}" type="presParOf" srcId="{7CF1047B-3E0C-470F-92F7-DE9DDABBBC1D}" destId="{8A89D627-4A36-49FC-B0B1-0269225BE3E7}" srcOrd="3" destOrd="0" presId="urn:microsoft.com/office/officeart/2008/layout/PictureStrips"/>
    <dgm:cxn modelId="{E4C6C095-485C-4D0B-ABF6-FEA642568A74}" type="presParOf" srcId="{7CF1047B-3E0C-470F-92F7-DE9DDABBBC1D}" destId="{905C4A3C-8406-4466-829A-0A91DB16784E}" srcOrd="4" destOrd="0" presId="urn:microsoft.com/office/officeart/2008/layout/PictureStrips"/>
    <dgm:cxn modelId="{F20C0DDB-789B-484B-8C34-6484E06EAA68}" type="presParOf" srcId="{905C4A3C-8406-4466-829A-0A91DB16784E}" destId="{DFF5223B-C914-41A6-BA2C-91A72F3ED040}" srcOrd="0" destOrd="0" presId="urn:microsoft.com/office/officeart/2008/layout/PictureStrips"/>
    <dgm:cxn modelId="{E0455C77-C95D-45C4-B9E2-8971670D798E}" type="presParOf" srcId="{905C4A3C-8406-4466-829A-0A91DB16784E}" destId="{26EB5320-FD9A-49A1-BC52-76DCD177A1F0}" srcOrd="1" destOrd="0" presId="urn:microsoft.com/office/officeart/2008/layout/PictureStrips"/>
    <dgm:cxn modelId="{7E09C618-D24F-46A7-B4DF-93F5662167A6}" type="presParOf" srcId="{7CF1047B-3E0C-470F-92F7-DE9DDABBBC1D}" destId="{323B51B2-A16F-4F08-8309-8B2E73BEBAC1}" srcOrd="5" destOrd="0" presId="urn:microsoft.com/office/officeart/2008/layout/PictureStrips"/>
    <dgm:cxn modelId="{B1C578FF-7E02-4E1B-AB14-F7253695BCC0}" type="presParOf" srcId="{7CF1047B-3E0C-470F-92F7-DE9DDABBBC1D}" destId="{D8BD7B6E-ECF0-4168-9BA0-DAA15988E07E}" srcOrd="6" destOrd="0" presId="urn:microsoft.com/office/officeart/2008/layout/PictureStrips"/>
    <dgm:cxn modelId="{463E7100-B078-4D44-A6CF-EED99F66CB51}" type="presParOf" srcId="{D8BD7B6E-ECF0-4168-9BA0-DAA15988E07E}" destId="{DA641C3D-4C0D-4394-A581-805C8251444E}" srcOrd="0" destOrd="0" presId="urn:microsoft.com/office/officeart/2008/layout/PictureStrips"/>
    <dgm:cxn modelId="{C30F59B0-0245-4636-B7AD-E48AB01338B0}" type="presParOf" srcId="{D8BD7B6E-ECF0-4168-9BA0-DAA15988E07E}" destId="{B095906D-AC80-4DAE-9E31-6A7CE69CDCEA}" srcOrd="1" destOrd="0" presId="urn:microsoft.com/office/officeart/2008/layout/PictureStrips"/>
    <dgm:cxn modelId="{EBB09B6D-5CE7-4BA9-A318-2BAC567F80C5}" type="presParOf" srcId="{7CF1047B-3E0C-470F-92F7-DE9DDABBBC1D}" destId="{B4498D2C-FE35-4E59-9416-130DF28F8ECB}" srcOrd="7" destOrd="0" presId="urn:microsoft.com/office/officeart/2008/layout/PictureStrips"/>
    <dgm:cxn modelId="{6FC836D5-BB11-4617-9F57-57ACFBB0F6BE}" type="presParOf" srcId="{7CF1047B-3E0C-470F-92F7-DE9DDABBBC1D}" destId="{DA6ED79A-F836-468C-8E30-7AF2FE6C7D4F}" srcOrd="8" destOrd="0" presId="urn:microsoft.com/office/officeart/2008/layout/PictureStrips"/>
    <dgm:cxn modelId="{BE5C0377-5B98-44BA-B949-1215040B7423}" type="presParOf" srcId="{DA6ED79A-F836-468C-8E30-7AF2FE6C7D4F}" destId="{9FB43E98-8A8B-497C-92F8-D4298C70DB82}" srcOrd="0" destOrd="0" presId="urn:microsoft.com/office/officeart/2008/layout/PictureStrips"/>
    <dgm:cxn modelId="{6DD91867-47DC-45EC-9B94-B9604D3E1195}" type="presParOf" srcId="{DA6ED79A-F836-468C-8E30-7AF2FE6C7D4F}" destId="{621222D9-704F-4C18-96BC-5C994CF74BE1}" srcOrd="1" destOrd="0" presId="urn:microsoft.com/office/officeart/2008/layout/PictureStrips"/>
    <dgm:cxn modelId="{056529CE-2610-4203-92B4-62E155809B28}" type="presParOf" srcId="{7CF1047B-3E0C-470F-92F7-DE9DDABBBC1D}" destId="{7AC6E407-AD93-406A-858C-482A2E59F18D}" srcOrd="9" destOrd="0" presId="urn:microsoft.com/office/officeart/2008/layout/PictureStrips"/>
    <dgm:cxn modelId="{7AD1E73C-1D49-44E2-9312-3FF2BB2495A6}" type="presParOf" srcId="{7CF1047B-3E0C-470F-92F7-DE9DDABBBC1D}" destId="{99B2F40F-BB12-40A3-8107-1DC7064EBB4D}" srcOrd="10" destOrd="0" presId="urn:microsoft.com/office/officeart/2008/layout/PictureStrips"/>
    <dgm:cxn modelId="{204970F8-C28F-4DF5-B7BC-CC75A9185540}" type="presParOf" srcId="{99B2F40F-BB12-40A3-8107-1DC7064EBB4D}" destId="{372BE23D-8B65-4CEC-B678-B7828EDC08D0}" srcOrd="0" destOrd="0" presId="urn:microsoft.com/office/officeart/2008/layout/PictureStrips"/>
    <dgm:cxn modelId="{FA906749-3DFF-4F74-941C-5933E160433D}" type="presParOf" srcId="{99B2F40F-BB12-40A3-8107-1DC7064EBB4D}" destId="{18546B71-26A3-46E0-9E7F-E40AF38D043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E2A56F-CF4F-4DA2-9F78-902B9A195D18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E56BD7-909A-4FEB-8F56-FEA174418D7D}">
      <dgm:prSet phldrT="[Текст]" custT="1"/>
      <dgm:spPr/>
      <dgm:t>
        <a:bodyPr/>
        <a:lstStyle/>
        <a:p>
          <a:r>
            <a:rPr lang="ru-RU" sz="2400" b="1" dirty="0" smtClean="0">
              <a:latin typeface="Arial Black" panose="020B0A04020102020204" pitchFamily="34" charset="0"/>
            </a:rPr>
            <a:t>Инвалиды</a:t>
          </a:r>
          <a:endParaRPr lang="ru-RU" sz="2400" b="1" dirty="0">
            <a:latin typeface="Arial Black" panose="020B0A04020102020204" pitchFamily="34" charset="0"/>
          </a:endParaRPr>
        </a:p>
      </dgm:t>
    </dgm:pt>
    <dgm:pt modelId="{853EA51E-90C8-4840-BB0D-D5E52AE416C3}" type="parTrans" cxnId="{C22DCD00-5003-46BE-BCB0-C8062F16F423}">
      <dgm:prSet/>
      <dgm:spPr/>
      <dgm:t>
        <a:bodyPr/>
        <a:lstStyle/>
        <a:p>
          <a:endParaRPr lang="ru-RU"/>
        </a:p>
      </dgm:t>
    </dgm:pt>
    <dgm:pt modelId="{AFB1C052-DE03-4611-9730-1ACA0E915E80}" type="sibTrans" cxnId="{C22DCD00-5003-46BE-BCB0-C8062F16F423}">
      <dgm:prSet/>
      <dgm:spPr/>
      <dgm:t>
        <a:bodyPr/>
        <a:lstStyle/>
        <a:p>
          <a:endParaRPr lang="ru-RU"/>
        </a:p>
      </dgm:t>
    </dgm:pt>
    <dgm:pt modelId="{8057EE23-F5C2-480C-AFDC-7142AF8150E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Arial Black" panose="020B0A04020102020204" pitchFamily="34" charset="0"/>
            </a:rPr>
            <a:t>Ветераны боевых действий с инвалидностью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>
            <a:latin typeface="Arial Black" panose="020B0A04020102020204" pitchFamily="34" charset="0"/>
          </a:endParaRPr>
        </a:p>
      </dgm:t>
    </dgm:pt>
    <dgm:pt modelId="{A8A1999C-9D20-48AD-899B-9CBA7CCCDD94}" type="parTrans" cxnId="{DB27AFD5-05FB-46AA-9F6C-7B7333E80B00}">
      <dgm:prSet/>
      <dgm:spPr/>
      <dgm:t>
        <a:bodyPr/>
        <a:lstStyle/>
        <a:p>
          <a:endParaRPr lang="ru-RU"/>
        </a:p>
      </dgm:t>
    </dgm:pt>
    <dgm:pt modelId="{57486F67-104E-401A-94DB-7EB87A1218FB}" type="sibTrans" cxnId="{DB27AFD5-05FB-46AA-9F6C-7B7333E80B00}">
      <dgm:prSet/>
      <dgm:spPr/>
      <dgm:t>
        <a:bodyPr/>
        <a:lstStyle/>
        <a:p>
          <a:endParaRPr lang="ru-RU"/>
        </a:p>
      </dgm:t>
    </dgm:pt>
    <dgm:pt modelId="{7CF1047B-3E0C-470F-92F7-DE9DDABBBC1D}" type="pres">
      <dgm:prSet presAssocID="{10E2A56F-CF4F-4DA2-9F78-902B9A195D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507A88-6C1B-46F4-BA26-198F37844EF5}" type="pres">
      <dgm:prSet presAssocID="{15E56BD7-909A-4FEB-8F56-FEA174418D7D}" presName="composite" presStyleCnt="0"/>
      <dgm:spPr/>
    </dgm:pt>
    <dgm:pt modelId="{D59EB20E-84EE-4688-9013-445559855DDF}" type="pres">
      <dgm:prSet presAssocID="{15E56BD7-909A-4FEB-8F56-FEA174418D7D}" presName="rect1" presStyleLbl="trAlignAcc1" presStyleIdx="0" presStyleCnt="2" custLinFactNeighborX="-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DD4A3-DAD4-4CCC-98CC-44BAA5930013}" type="pres">
      <dgm:prSet presAssocID="{15E56BD7-909A-4FEB-8F56-FEA174418D7D}" presName="rect2" presStyleLbl="fgImgPlace1" presStyleIdx="0" presStyleCnt="2"/>
      <dgm:spPr/>
    </dgm:pt>
    <dgm:pt modelId="{39CA4E63-4BA6-4C70-B8A8-242BF4569035}" type="pres">
      <dgm:prSet presAssocID="{AFB1C052-DE03-4611-9730-1ACA0E915E80}" presName="sibTrans" presStyleCnt="0"/>
      <dgm:spPr/>
    </dgm:pt>
    <dgm:pt modelId="{72CD2BB2-1D1B-42CD-B3D6-A08D3174CAFA}" type="pres">
      <dgm:prSet presAssocID="{8057EE23-F5C2-480C-AFDC-7142AF8150E8}" presName="composite" presStyleCnt="0"/>
      <dgm:spPr/>
    </dgm:pt>
    <dgm:pt modelId="{04B2CAA3-1A53-47D8-9CF7-47615609864F}" type="pres">
      <dgm:prSet presAssocID="{8057EE23-F5C2-480C-AFDC-7142AF8150E8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F96CF-E678-4D20-A44F-076889CA0A3A}" type="pres">
      <dgm:prSet presAssocID="{8057EE23-F5C2-480C-AFDC-7142AF8150E8}" presName="rect2" presStyleLbl="fgImgPlace1" presStyleIdx="1" presStyleCnt="2"/>
      <dgm:spPr/>
    </dgm:pt>
  </dgm:ptLst>
  <dgm:cxnLst>
    <dgm:cxn modelId="{2859CF63-13FE-4E3E-8C95-9BA73FF0577B}" type="presOf" srcId="{15E56BD7-909A-4FEB-8F56-FEA174418D7D}" destId="{D59EB20E-84EE-4688-9013-445559855DDF}" srcOrd="0" destOrd="0" presId="urn:microsoft.com/office/officeart/2008/layout/PictureStrips"/>
    <dgm:cxn modelId="{DE16DA6A-37EB-4E1F-81F8-2ADB9C3FCA37}" type="presOf" srcId="{10E2A56F-CF4F-4DA2-9F78-902B9A195D18}" destId="{7CF1047B-3E0C-470F-92F7-DE9DDABBBC1D}" srcOrd="0" destOrd="0" presId="urn:microsoft.com/office/officeart/2008/layout/PictureStrips"/>
    <dgm:cxn modelId="{ADBF7EE7-61CE-4E2E-9A93-CCB15B589CE3}" type="presOf" srcId="{8057EE23-F5C2-480C-AFDC-7142AF8150E8}" destId="{04B2CAA3-1A53-47D8-9CF7-47615609864F}" srcOrd="0" destOrd="0" presId="urn:microsoft.com/office/officeart/2008/layout/PictureStrips"/>
    <dgm:cxn modelId="{C22DCD00-5003-46BE-BCB0-C8062F16F423}" srcId="{10E2A56F-CF4F-4DA2-9F78-902B9A195D18}" destId="{15E56BD7-909A-4FEB-8F56-FEA174418D7D}" srcOrd="0" destOrd="0" parTransId="{853EA51E-90C8-4840-BB0D-D5E52AE416C3}" sibTransId="{AFB1C052-DE03-4611-9730-1ACA0E915E80}"/>
    <dgm:cxn modelId="{DB27AFD5-05FB-46AA-9F6C-7B7333E80B00}" srcId="{10E2A56F-CF4F-4DA2-9F78-902B9A195D18}" destId="{8057EE23-F5C2-480C-AFDC-7142AF8150E8}" srcOrd="1" destOrd="0" parTransId="{A8A1999C-9D20-48AD-899B-9CBA7CCCDD94}" sibTransId="{57486F67-104E-401A-94DB-7EB87A1218FB}"/>
    <dgm:cxn modelId="{28DDC633-4804-4EE6-95BE-E40E47159C57}" type="presParOf" srcId="{7CF1047B-3E0C-470F-92F7-DE9DDABBBC1D}" destId="{6F507A88-6C1B-46F4-BA26-198F37844EF5}" srcOrd="0" destOrd="0" presId="urn:microsoft.com/office/officeart/2008/layout/PictureStrips"/>
    <dgm:cxn modelId="{282030FE-4D98-417D-AD69-A3D8ECA8BE84}" type="presParOf" srcId="{6F507A88-6C1B-46F4-BA26-198F37844EF5}" destId="{D59EB20E-84EE-4688-9013-445559855DDF}" srcOrd="0" destOrd="0" presId="urn:microsoft.com/office/officeart/2008/layout/PictureStrips"/>
    <dgm:cxn modelId="{0E9EBCE4-8F19-45A2-BD6D-3D64950EE92E}" type="presParOf" srcId="{6F507A88-6C1B-46F4-BA26-198F37844EF5}" destId="{A1EDD4A3-DAD4-4CCC-98CC-44BAA5930013}" srcOrd="1" destOrd="0" presId="urn:microsoft.com/office/officeart/2008/layout/PictureStrips"/>
    <dgm:cxn modelId="{D0221EF4-A425-4C07-B55B-E16A98F13F50}" type="presParOf" srcId="{7CF1047B-3E0C-470F-92F7-DE9DDABBBC1D}" destId="{39CA4E63-4BA6-4C70-B8A8-242BF4569035}" srcOrd="1" destOrd="0" presId="urn:microsoft.com/office/officeart/2008/layout/PictureStrips"/>
    <dgm:cxn modelId="{22558763-CDD4-483E-AAFB-D50B73B7F48D}" type="presParOf" srcId="{7CF1047B-3E0C-470F-92F7-DE9DDABBBC1D}" destId="{72CD2BB2-1D1B-42CD-B3D6-A08D3174CAFA}" srcOrd="2" destOrd="0" presId="urn:microsoft.com/office/officeart/2008/layout/PictureStrips"/>
    <dgm:cxn modelId="{9D9E1337-F47B-45DB-8252-D37FABAD15BA}" type="presParOf" srcId="{72CD2BB2-1D1B-42CD-B3D6-A08D3174CAFA}" destId="{04B2CAA3-1A53-47D8-9CF7-47615609864F}" srcOrd="0" destOrd="0" presId="urn:microsoft.com/office/officeart/2008/layout/PictureStrips"/>
    <dgm:cxn modelId="{55A8CBB6-7AA4-48E9-A495-1C5988EE3ECE}" type="presParOf" srcId="{72CD2BB2-1D1B-42CD-B3D6-A08D3174CAFA}" destId="{B24F96CF-E678-4D20-A44F-076889CA0A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E2A56F-CF4F-4DA2-9F78-902B9A195D18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E56BD7-909A-4FEB-8F56-FEA174418D7D}">
      <dgm:prSet phldrT="[Текст]" custT="1"/>
      <dgm:spPr/>
      <dgm:t>
        <a:bodyPr/>
        <a:lstStyle/>
        <a:p>
          <a:r>
            <a:rPr lang="ru-RU" sz="2400" b="1" dirty="0" smtClean="0">
              <a:latin typeface="Arial Black" panose="020B0A04020102020204" pitchFamily="34" charset="0"/>
            </a:rPr>
            <a:t>Инвалиды</a:t>
          </a:r>
          <a:endParaRPr lang="ru-RU" sz="2400" b="1" dirty="0">
            <a:latin typeface="Arial Black" panose="020B0A04020102020204" pitchFamily="34" charset="0"/>
          </a:endParaRPr>
        </a:p>
      </dgm:t>
    </dgm:pt>
    <dgm:pt modelId="{853EA51E-90C8-4840-BB0D-D5E52AE416C3}" type="parTrans" cxnId="{C22DCD00-5003-46BE-BCB0-C8062F16F423}">
      <dgm:prSet/>
      <dgm:spPr/>
      <dgm:t>
        <a:bodyPr/>
        <a:lstStyle/>
        <a:p>
          <a:endParaRPr lang="ru-RU"/>
        </a:p>
      </dgm:t>
    </dgm:pt>
    <dgm:pt modelId="{AFB1C052-DE03-4611-9730-1ACA0E915E80}" type="sibTrans" cxnId="{C22DCD00-5003-46BE-BCB0-C8062F16F423}">
      <dgm:prSet/>
      <dgm:spPr/>
      <dgm:t>
        <a:bodyPr/>
        <a:lstStyle/>
        <a:p>
          <a:endParaRPr lang="ru-RU"/>
        </a:p>
      </dgm:t>
    </dgm:pt>
    <dgm:pt modelId="{7CF1047B-3E0C-470F-92F7-DE9DDABBBC1D}" type="pres">
      <dgm:prSet presAssocID="{10E2A56F-CF4F-4DA2-9F78-902B9A195D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507A88-6C1B-46F4-BA26-198F37844EF5}" type="pres">
      <dgm:prSet presAssocID="{15E56BD7-909A-4FEB-8F56-FEA174418D7D}" presName="composite" presStyleCnt="0"/>
      <dgm:spPr/>
    </dgm:pt>
    <dgm:pt modelId="{D59EB20E-84EE-4688-9013-445559855DDF}" type="pres">
      <dgm:prSet presAssocID="{15E56BD7-909A-4FEB-8F56-FEA174418D7D}" presName="rect1" presStyleLbl="trAlignAcc1" presStyleIdx="0" presStyleCnt="1" custScaleX="60422" custScaleY="61669" custLinFactNeighborX="-7335" custLinFactNeighborY="2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DD4A3-DAD4-4CCC-98CC-44BAA5930013}" type="pres">
      <dgm:prSet presAssocID="{15E56BD7-909A-4FEB-8F56-FEA174418D7D}" presName="rect2" presStyleLbl="fgImgPlace1" presStyleIdx="0" presStyleCnt="1" custScaleX="82130" custScaleY="73332" custLinFactNeighborX="-1575" custLinFactNeighborY="13038"/>
      <dgm:spPr/>
    </dgm:pt>
  </dgm:ptLst>
  <dgm:cxnLst>
    <dgm:cxn modelId="{2859CF63-13FE-4E3E-8C95-9BA73FF0577B}" type="presOf" srcId="{15E56BD7-909A-4FEB-8F56-FEA174418D7D}" destId="{D59EB20E-84EE-4688-9013-445559855DDF}" srcOrd="0" destOrd="0" presId="urn:microsoft.com/office/officeart/2008/layout/PictureStrips"/>
    <dgm:cxn modelId="{DE16DA6A-37EB-4E1F-81F8-2ADB9C3FCA37}" type="presOf" srcId="{10E2A56F-CF4F-4DA2-9F78-902B9A195D18}" destId="{7CF1047B-3E0C-470F-92F7-DE9DDABBBC1D}" srcOrd="0" destOrd="0" presId="urn:microsoft.com/office/officeart/2008/layout/PictureStrips"/>
    <dgm:cxn modelId="{C22DCD00-5003-46BE-BCB0-C8062F16F423}" srcId="{10E2A56F-CF4F-4DA2-9F78-902B9A195D18}" destId="{15E56BD7-909A-4FEB-8F56-FEA174418D7D}" srcOrd="0" destOrd="0" parTransId="{853EA51E-90C8-4840-BB0D-D5E52AE416C3}" sibTransId="{AFB1C052-DE03-4611-9730-1ACA0E915E80}"/>
    <dgm:cxn modelId="{28DDC633-4804-4EE6-95BE-E40E47159C57}" type="presParOf" srcId="{7CF1047B-3E0C-470F-92F7-DE9DDABBBC1D}" destId="{6F507A88-6C1B-46F4-BA26-198F37844EF5}" srcOrd="0" destOrd="0" presId="urn:microsoft.com/office/officeart/2008/layout/PictureStrips"/>
    <dgm:cxn modelId="{282030FE-4D98-417D-AD69-A3D8ECA8BE84}" type="presParOf" srcId="{6F507A88-6C1B-46F4-BA26-198F37844EF5}" destId="{D59EB20E-84EE-4688-9013-445559855DDF}" srcOrd="0" destOrd="0" presId="urn:microsoft.com/office/officeart/2008/layout/PictureStrips"/>
    <dgm:cxn modelId="{0E9EBCE4-8F19-45A2-BD6D-3D64950EE92E}" type="presParOf" srcId="{6F507A88-6C1B-46F4-BA26-198F37844EF5}" destId="{A1EDD4A3-DAD4-4CCC-98CC-44BAA593001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EB20E-84EE-4688-9013-445559855DDF}">
      <dsp:nvSpPr>
        <dsp:cNvPr id="0" name=""/>
        <dsp:cNvSpPr/>
      </dsp:nvSpPr>
      <dsp:spPr>
        <a:xfrm>
          <a:off x="197773" y="557480"/>
          <a:ext cx="3646800" cy="11396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906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Black" panose="020B0A04020102020204" pitchFamily="34" charset="0"/>
            </a:rPr>
            <a:t>Ветераны боевых действий с инвалидностью</a:t>
          </a:r>
          <a:endParaRPr lang="ru-RU" sz="2000" b="1" kern="1200" dirty="0">
            <a:latin typeface="Arial Black" panose="020B0A04020102020204" pitchFamily="34" charset="0"/>
          </a:endParaRPr>
        </a:p>
      </dsp:txBody>
      <dsp:txXfrm>
        <a:off x="197773" y="557480"/>
        <a:ext cx="3646800" cy="1139625"/>
      </dsp:txXfrm>
    </dsp:sp>
    <dsp:sp modelId="{A1EDD4A3-DAD4-4CCC-98CC-44BAA5930013}">
      <dsp:nvSpPr>
        <dsp:cNvPr id="0" name=""/>
        <dsp:cNvSpPr/>
      </dsp:nvSpPr>
      <dsp:spPr>
        <a:xfrm>
          <a:off x="74340" y="392868"/>
          <a:ext cx="797737" cy="119660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2CAA3-1A53-47D8-9CF7-47615609864F}">
      <dsp:nvSpPr>
        <dsp:cNvPr id="0" name=""/>
        <dsp:cNvSpPr/>
      </dsp:nvSpPr>
      <dsp:spPr>
        <a:xfrm>
          <a:off x="4160553" y="557788"/>
          <a:ext cx="3644498" cy="11389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419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Black" panose="020B0A04020102020204" pitchFamily="34" charset="0"/>
            </a:rPr>
            <a:t>Инвалиды </a:t>
          </a:r>
          <a:r>
            <a:rPr lang="en-US" sz="2000" b="1" kern="1200" dirty="0" smtClean="0">
              <a:latin typeface="Arial Black" panose="020B0A04020102020204" pitchFamily="34" charset="0"/>
            </a:rPr>
            <a:t>I </a:t>
          </a:r>
          <a:r>
            <a:rPr lang="ru-RU" sz="2000" b="1" kern="1200" dirty="0" smtClean="0">
              <a:latin typeface="Arial Black" panose="020B0A04020102020204" pitchFamily="34" charset="0"/>
            </a:rPr>
            <a:t>и </a:t>
          </a:r>
          <a:r>
            <a:rPr lang="en-US" sz="2000" b="1" kern="1200" dirty="0" smtClean="0">
              <a:latin typeface="Arial Black" panose="020B0A04020102020204" pitchFamily="34" charset="0"/>
            </a:rPr>
            <a:t>II</a:t>
          </a:r>
          <a:r>
            <a:rPr lang="ru-RU" sz="2000" b="1" kern="1200" dirty="0" smtClean="0">
              <a:latin typeface="Arial Black" panose="020B0A04020102020204" pitchFamily="34" charset="0"/>
            </a:rPr>
            <a:t> групп </a:t>
          </a:r>
          <a:endParaRPr lang="ru-RU" sz="2000" b="1" kern="1200" dirty="0">
            <a:latin typeface="Arial Black" panose="020B0A04020102020204" pitchFamily="34" charset="0"/>
          </a:endParaRPr>
        </a:p>
      </dsp:txBody>
      <dsp:txXfrm>
        <a:off x="4160553" y="557788"/>
        <a:ext cx="3644498" cy="1138905"/>
      </dsp:txXfrm>
    </dsp:sp>
    <dsp:sp modelId="{B24F96CF-E678-4D20-A44F-076889CA0A3A}">
      <dsp:nvSpPr>
        <dsp:cNvPr id="0" name=""/>
        <dsp:cNvSpPr/>
      </dsp:nvSpPr>
      <dsp:spPr>
        <a:xfrm>
          <a:off x="4008699" y="393279"/>
          <a:ext cx="797233" cy="119585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EB20E-84EE-4688-9013-445559855DDF}">
      <dsp:nvSpPr>
        <dsp:cNvPr id="0" name=""/>
        <dsp:cNvSpPr/>
      </dsp:nvSpPr>
      <dsp:spPr>
        <a:xfrm>
          <a:off x="511648" y="211913"/>
          <a:ext cx="3438301" cy="10744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774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 Black" panose="020B0A04020102020204" pitchFamily="34" charset="0"/>
            </a:rPr>
            <a:t>Ветераны боевых действий</a:t>
          </a:r>
          <a:endParaRPr lang="ru-RU" sz="1500" b="1" kern="1200" dirty="0">
            <a:latin typeface="Arial Black" panose="020B0A04020102020204" pitchFamily="34" charset="0"/>
          </a:endParaRPr>
        </a:p>
      </dsp:txBody>
      <dsp:txXfrm>
        <a:off x="511648" y="211913"/>
        <a:ext cx="3438301" cy="1074469"/>
      </dsp:txXfrm>
    </dsp:sp>
    <dsp:sp modelId="{A1EDD4A3-DAD4-4CCC-98CC-44BAA5930013}">
      <dsp:nvSpPr>
        <dsp:cNvPr id="0" name=""/>
        <dsp:cNvSpPr/>
      </dsp:nvSpPr>
      <dsp:spPr>
        <a:xfrm>
          <a:off x="395273" y="56712"/>
          <a:ext cx="752128" cy="112819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2CAA3-1A53-47D8-9CF7-47615609864F}">
      <dsp:nvSpPr>
        <dsp:cNvPr id="0" name=""/>
        <dsp:cNvSpPr/>
      </dsp:nvSpPr>
      <dsp:spPr>
        <a:xfrm>
          <a:off x="4298402" y="211913"/>
          <a:ext cx="3438301" cy="10744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774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 Black" panose="020B0A04020102020204" pitchFamily="34" charset="0"/>
            </a:rPr>
            <a:t>Граждане, уволенные с военной службы и члены их семей</a:t>
          </a:r>
          <a:endParaRPr lang="ru-RU" sz="1500" b="1" kern="1200" dirty="0">
            <a:latin typeface="Arial Black" panose="020B0A04020102020204" pitchFamily="34" charset="0"/>
          </a:endParaRPr>
        </a:p>
      </dsp:txBody>
      <dsp:txXfrm>
        <a:off x="4298402" y="211913"/>
        <a:ext cx="3438301" cy="1074469"/>
      </dsp:txXfrm>
    </dsp:sp>
    <dsp:sp modelId="{B24F96CF-E678-4D20-A44F-076889CA0A3A}">
      <dsp:nvSpPr>
        <dsp:cNvPr id="0" name=""/>
        <dsp:cNvSpPr/>
      </dsp:nvSpPr>
      <dsp:spPr>
        <a:xfrm>
          <a:off x="4155140" y="56712"/>
          <a:ext cx="752128" cy="112819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5223B-C914-41A6-BA2C-91A72F3ED040}">
      <dsp:nvSpPr>
        <dsp:cNvPr id="0" name=""/>
        <dsp:cNvSpPr/>
      </dsp:nvSpPr>
      <dsp:spPr>
        <a:xfrm>
          <a:off x="538535" y="1564550"/>
          <a:ext cx="3438301" cy="10744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774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 Black" panose="020B0A04020102020204" pitchFamily="34" charset="0"/>
            </a:rPr>
            <a:t>Члены семей лиц, погибших в ходе СВО </a:t>
          </a:r>
          <a:endParaRPr lang="ru-RU" sz="1500" b="1" kern="1200" dirty="0">
            <a:latin typeface="Arial Black" panose="020B0A04020102020204" pitchFamily="34" charset="0"/>
          </a:endParaRPr>
        </a:p>
      </dsp:txBody>
      <dsp:txXfrm>
        <a:off x="538535" y="1564550"/>
        <a:ext cx="3438301" cy="1074469"/>
      </dsp:txXfrm>
    </dsp:sp>
    <dsp:sp modelId="{26EB5320-FD9A-49A1-BC52-76DCD177A1F0}">
      <dsp:nvSpPr>
        <dsp:cNvPr id="0" name=""/>
        <dsp:cNvSpPr/>
      </dsp:nvSpPr>
      <dsp:spPr>
        <a:xfrm>
          <a:off x="395273" y="1409349"/>
          <a:ext cx="752128" cy="112819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41C3D-4C0D-4394-A581-805C8251444E}">
      <dsp:nvSpPr>
        <dsp:cNvPr id="0" name=""/>
        <dsp:cNvSpPr/>
      </dsp:nvSpPr>
      <dsp:spPr>
        <a:xfrm>
          <a:off x="4298402" y="1564550"/>
          <a:ext cx="3438301" cy="10744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774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 Black" panose="020B0A04020102020204" pitchFamily="34" charset="0"/>
            </a:rPr>
            <a:t>Лица, освобожденные из учреждений исполнения наказаний</a:t>
          </a:r>
          <a:endParaRPr lang="ru-RU" sz="1500" b="1" kern="1200" dirty="0">
            <a:latin typeface="Arial Black" panose="020B0A04020102020204" pitchFamily="34" charset="0"/>
          </a:endParaRPr>
        </a:p>
      </dsp:txBody>
      <dsp:txXfrm>
        <a:off x="4298402" y="1564550"/>
        <a:ext cx="3438301" cy="1074469"/>
      </dsp:txXfrm>
    </dsp:sp>
    <dsp:sp modelId="{B095906D-AC80-4DAE-9E31-6A7CE69CDCEA}">
      <dsp:nvSpPr>
        <dsp:cNvPr id="0" name=""/>
        <dsp:cNvSpPr/>
      </dsp:nvSpPr>
      <dsp:spPr>
        <a:xfrm>
          <a:off x="4155140" y="1409349"/>
          <a:ext cx="752128" cy="112819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43E98-8A8B-497C-92F8-D4298C70DB82}">
      <dsp:nvSpPr>
        <dsp:cNvPr id="0" name=""/>
        <dsp:cNvSpPr/>
      </dsp:nvSpPr>
      <dsp:spPr>
        <a:xfrm>
          <a:off x="538535" y="2917188"/>
          <a:ext cx="3438301" cy="10744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774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 Black" panose="020B0A04020102020204" pitchFamily="34" charset="0"/>
            </a:rPr>
            <a:t>Инвалиды</a:t>
          </a:r>
          <a:endParaRPr lang="ru-RU" sz="1500" b="1" kern="1200" dirty="0">
            <a:latin typeface="Arial Black" panose="020B0A04020102020204" pitchFamily="34" charset="0"/>
          </a:endParaRPr>
        </a:p>
      </dsp:txBody>
      <dsp:txXfrm>
        <a:off x="538535" y="2917188"/>
        <a:ext cx="3438301" cy="1074469"/>
      </dsp:txXfrm>
    </dsp:sp>
    <dsp:sp modelId="{621222D9-704F-4C18-96BC-5C994CF74BE1}">
      <dsp:nvSpPr>
        <dsp:cNvPr id="0" name=""/>
        <dsp:cNvSpPr/>
      </dsp:nvSpPr>
      <dsp:spPr>
        <a:xfrm>
          <a:off x="395273" y="2761987"/>
          <a:ext cx="752128" cy="112819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2BE23D-8B65-4CEC-B678-B7828EDC08D0}">
      <dsp:nvSpPr>
        <dsp:cNvPr id="0" name=""/>
        <dsp:cNvSpPr/>
      </dsp:nvSpPr>
      <dsp:spPr>
        <a:xfrm>
          <a:off x="4298402" y="2917188"/>
          <a:ext cx="3438301" cy="10744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774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 Black" panose="020B0A04020102020204" pitchFamily="34" charset="0"/>
            </a:rPr>
            <a:t>Одинокие и многодетные родители</a:t>
          </a:r>
          <a:endParaRPr lang="ru-RU" sz="1500" b="1" kern="1200" dirty="0">
            <a:latin typeface="Arial Black" panose="020B0A04020102020204" pitchFamily="34" charset="0"/>
          </a:endParaRPr>
        </a:p>
      </dsp:txBody>
      <dsp:txXfrm>
        <a:off x="4298402" y="2917188"/>
        <a:ext cx="3438301" cy="1074469"/>
      </dsp:txXfrm>
    </dsp:sp>
    <dsp:sp modelId="{18546B71-26A3-46E0-9E7F-E40AF38D0436}">
      <dsp:nvSpPr>
        <dsp:cNvPr id="0" name=""/>
        <dsp:cNvSpPr/>
      </dsp:nvSpPr>
      <dsp:spPr>
        <a:xfrm>
          <a:off x="4155140" y="2761987"/>
          <a:ext cx="752128" cy="112819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EB20E-84EE-4688-9013-445559855DDF}">
      <dsp:nvSpPr>
        <dsp:cNvPr id="0" name=""/>
        <dsp:cNvSpPr/>
      </dsp:nvSpPr>
      <dsp:spPr>
        <a:xfrm>
          <a:off x="197773" y="557480"/>
          <a:ext cx="3646800" cy="11396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906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 Black" panose="020B0A04020102020204" pitchFamily="34" charset="0"/>
            </a:rPr>
            <a:t>Инвалиды</a:t>
          </a:r>
          <a:endParaRPr lang="ru-RU" sz="2400" b="1" kern="1200" dirty="0">
            <a:latin typeface="Arial Black" panose="020B0A04020102020204" pitchFamily="34" charset="0"/>
          </a:endParaRPr>
        </a:p>
      </dsp:txBody>
      <dsp:txXfrm>
        <a:off x="197773" y="557480"/>
        <a:ext cx="3646800" cy="1139625"/>
      </dsp:txXfrm>
    </dsp:sp>
    <dsp:sp modelId="{A1EDD4A3-DAD4-4CCC-98CC-44BAA5930013}">
      <dsp:nvSpPr>
        <dsp:cNvPr id="0" name=""/>
        <dsp:cNvSpPr/>
      </dsp:nvSpPr>
      <dsp:spPr>
        <a:xfrm>
          <a:off x="74340" y="392868"/>
          <a:ext cx="797737" cy="119660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2CAA3-1A53-47D8-9CF7-47615609864F}">
      <dsp:nvSpPr>
        <dsp:cNvPr id="0" name=""/>
        <dsp:cNvSpPr/>
      </dsp:nvSpPr>
      <dsp:spPr>
        <a:xfrm>
          <a:off x="4160553" y="557788"/>
          <a:ext cx="3644498" cy="11389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419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latin typeface="Arial Black" panose="020B0A04020102020204" pitchFamily="34" charset="0"/>
            </a:rPr>
            <a:t>Ветераны боевых действий с инвалидностью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Arial Black" panose="020B0A04020102020204" pitchFamily="34" charset="0"/>
          </a:endParaRPr>
        </a:p>
      </dsp:txBody>
      <dsp:txXfrm>
        <a:off x="4160553" y="557788"/>
        <a:ext cx="3644498" cy="1138905"/>
      </dsp:txXfrm>
    </dsp:sp>
    <dsp:sp modelId="{B24F96CF-E678-4D20-A44F-076889CA0A3A}">
      <dsp:nvSpPr>
        <dsp:cNvPr id="0" name=""/>
        <dsp:cNvSpPr/>
      </dsp:nvSpPr>
      <dsp:spPr>
        <a:xfrm>
          <a:off x="4008699" y="393279"/>
          <a:ext cx="797233" cy="119585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EB20E-84EE-4688-9013-445559855DDF}">
      <dsp:nvSpPr>
        <dsp:cNvPr id="0" name=""/>
        <dsp:cNvSpPr/>
      </dsp:nvSpPr>
      <dsp:spPr>
        <a:xfrm>
          <a:off x="2395284" y="700036"/>
          <a:ext cx="3515349" cy="11212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1476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 Black" panose="020B0A04020102020204" pitchFamily="34" charset="0"/>
            </a:rPr>
            <a:t>Инвалиды</a:t>
          </a:r>
          <a:endParaRPr lang="ru-RU" sz="2400" b="1" kern="1200" dirty="0">
            <a:latin typeface="Arial Black" panose="020B0A04020102020204" pitchFamily="34" charset="0"/>
          </a:endParaRPr>
        </a:p>
      </dsp:txBody>
      <dsp:txXfrm>
        <a:off x="2395284" y="700036"/>
        <a:ext cx="3515349" cy="1121218"/>
      </dsp:txXfrm>
    </dsp:sp>
    <dsp:sp modelId="{A1EDD4A3-DAD4-4CCC-98CC-44BAA5930013}">
      <dsp:nvSpPr>
        <dsp:cNvPr id="0" name=""/>
        <dsp:cNvSpPr/>
      </dsp:nvSpPr>
      <dsp:spPr>
        <a:xfrm>
          <a:off x="1521964" y="555016"/>
          <a:ext cx="1045257" cy="139992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740B8-7921-4B99-AB5D-CE5DFDB5109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4A0B9-3EB7-4D7A-8A59-1C2AB2550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953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ECA0-C7D1-4547-84C3-EEF5A67FABEB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ACBE-025F-46FF-A61A-C4D39CA26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30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60F1-D412-47D2-9568-F050759F8DED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ACBE-025F-46FF-A61A-C4D39CA26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14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566E-9A6B-4F10-96BA-A54CC1FCB4A6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ACBE-025F-46FF-A61A-C4D39CA26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21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0EFF-2ED0-4D11-AC7B-4B46215E52D6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ACBE-025F-46FF-A61A-C4D39CA26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55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9BF6-5C13-46D9-803F-A13AB03C9374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ACBE-025F-46FF-A61A-C4D39CA26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66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9033-076A-44F4-BADE-EE65452C573F}" type="datetime1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ACBE-025F-46FF-A61A-C4D39CA26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35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7699-5B6A-4871-8B70-EC0C5486FB57}" type="datetime1">
              <a:rPr lang="ru-RU" smtClean="0"/>
              <a:t>30.03.2026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ACBE-025F-46FF-A61A-C4D39CA26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94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0048-6392-4074-ADE0-064AA3D85E8C}" type="datetime1">
              <a:rPr lang="ru-RU" smtClean="0"/>
              <a:t>30.03.2026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ACBE-025F-46FF-A61A-C4D39CA26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34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ACEA-4EA0-4791-AD00-FE8C1C98A2AA}" type="datetime1">
              <a:rPr lang="ru-RU" smtClean="0"/>
              <a:t>30.03.2026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ACBE-025F-46FF-A61A-C4D39CA26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97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B447-DB6D-482C-901E-63224047457E}" type="datetime1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ACBE-025F-46FF-A61A-C4D39CA26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55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B9E1-93EB-4754-8A33-DA1812A07A83}" type="datetime1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ACBE-025F-46FF-A61A-C4D39CA26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19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92C8-9F79-4361-A273-8A976795BDB1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EACBE-025F-46FF-A61A-C4D39CA26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11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1513" y="1184435"/>
            <a:ext cx="9104671" cy="2387600"/>
          </a:xfrm>
          <a:noFill/>
          <a:effectLst>
            <a:outerShdw blurRad="50800" dist="50800" dir="18720000" algn="ctr" rotWithShape="0">
              <a:srgbClr val="000000">
                <a:alpha val="43137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МЕРЫ ПОДДЕРЖКИ РАБОТОДАТЕЛЕЙ ПРИ ТРУДОУСТРОЙСТВЕ ОТДЕЛЬНЫХ КАТЕГОРИЙ ГРАЖДАН В РЕСПУБЛИКЕ ТАТАРСТАН 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В 2026 ГОДУ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7225" y="142874"/>
            <a:ext cx="11029950" cy="485775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МИНИСТЕРСТВО ТРУДА, ЗАНЯТОСТИ И СОЦИАЛЬНОЙ ЗАЩИТЫ РЕСПУБЛИКИ ТАТАРСТАН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54" y="2687278"/>
            <a:ext cx="4861437" cy="4861437"/>
          </a:xfrm>
          <a:prstGeom prst="rect">
            <a:avLst/>
          </a:prstGeom>
          <a:effectLst>
            <a:outerShdw blurRad="50800" dist="50800" dir="5400000" algn="ctr" rotWithShape="0">
              <a:srgbClr val="00B050"/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5759"/>
            <a:ext cx="1571435" cy="98843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ACBE-025F-46FF-A61A-C4D39CA26EB6}" type="slidenum">
              <a:rPr lang="ru-RU" smtClean="0"/>
              <a:t>1</a:t>
            </a:fld>
            <a:endParaRPr lang="ru-RU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17" y="5792633"/>
            <a:ext cx="2175115" cy="74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17" y="5061790"/>
            <a:ext cx="2123312" cy="61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82520994"/>
              </p:ext>
            </p:extLst>
          </p:nvPr>
        </p:nvGraphicFramePr>
        <p:xfrm>
          <a:off x="4103081" y="1378508"/>
          <a:ext cx="7879393" cy="2089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04185" y="101234"/>
            <a:ext cx="116878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Создание рабочих мест для трудоустройства инвалидов</a:t>
            </a: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(федеральный бюджет)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4185" y="1055341"/>
            <a:ext cx="11585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Приказ СФР от 29.12.2024 N </a:t>
            </a:r>
            <a:r>
              <a:rPr lang="ru-RU" b="1" dirty="0">
                <a:solidFill>
                  <a:srgbClr val="000000"/>
                </a:solidFill>
                <a:latin typeface="Segoe UI" panose="020B0502040204020203" pitchFamily="34" charset="0"/>
              </a:rPr>
              <a:t>2712 "Об утверждении Решения о порядке предоставления субсидий в целях создания (оборудования) рабочих мест для трудоустройства инвалидов"</a:t>
            </a:r>
            <a:endParaRPr lang="ru-RU" b="1" dirty="0"/>
          </a:p>
        </p:txBody>
      </p:sp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380" y="1886672"/>
            <a:ext cx="701336" cy="103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944" y="1886672"/>
            <a:ext cx="701336" cy="103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33" y="1880977"/>
            <a:ext cx="3167090" cy="407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058783"/>
              </p:ext>
            </p:extLst>
          </p:nvPr>
        </p:nvGraphicFramePr>
        <p:xfrm>
          <a:off x="4103558" y="3257979"/>
          <a:ext cx="7833032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193">
                  <a:extLst>
                    <a:ext uri="{9D8B030D-6E8A-4147-A177-3AD203B41FA5}">
                      <a16:colId xmlns:a16="http://schemas.microsoft.com/office/drawing/2014/main" val="3956041240"/>
                    </a:ext>
                  </a:extLst>
                </a:gridCol>
                <a:gridCol w="5236839">
                  <a:extLst>
                    <a:ext uri="{9D8B030D-6E8A-4147-A177-3AD203B41FA5}">
                      <a16:colId xmlns:a16="http://schemas.microsoft.com/office/drawing/2014/main" val="38502432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Размер субсидии:</a:t>
                      </a:r>
                      <a:endParaRPr lang="ru-RU" sz="1800" b="1" i="0" kern="12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до 200 тысяч рублей</a:t>
                      </a:r>
                      <a:endParaRPr lang="ru-RU" b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33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Условие:</a:t>
                      </a:r>
                      <a:endParaRPr lang="ru-RU" sz="1800" b="1" i="0" kern="12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заключение трудового договора с инвалидом на полный рабочий день на срок не менее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месяцев с оплатой труда не менее </a:t>
                      </a:r>
                      <a:r>
                        <a:rPr lang="ru-RU" sz="1800" b="1" i="0" u="none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800" b="0" i="0" u="non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МРОТ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12073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015544" y="5260339"/>
            <a:ext cx="792104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latin typeface="Arial Black" panose="020B0A04020102020204" pitchFamily="34" charset="0"/>
              </a:rPr>
              <a:t>В 2025 году в Республике Татарстан создано </a:t>
            </a:r>
            <a:r>
              <a:rPr lang="ru-RU" sz="1700" b="1" dirty="0">
                <a:solidFill>
                  <a:srgbClr val="FF0000"/>
                </a:solidFill>
                <a:latin typeface="Arial Black" panose="020B0A04020102020204" pitchFamily="34" charset="0"/>
              </a:rPr>
              <a:t>26 рабочих мест: </a:t>
            </a:r>
          </a:p>
          <a:p>
            <a:r>
              <a:rPr lang="ru-RU" sz="1700" b="1" dirty="0">
                <a:latin typeface="Arial Black" panose="020B0A04020102020204" pitchFamily="34" charset="0"/>
              </a:rPr>
              <a:t>13 – для трудоустройства </a:t>
            </a:r>
            <a:r>
              <a:rPr lang="ru-RU" sz="1700" b="1" dirty="0" smtClean="0">
                <a:latin typeface="Arial Black" panose="020B0A04020102020204" pitchFamily="34" charset="0"/>
              </a:rPr>
              <a:t>инвалидов</a:t>
            </a:r>
            <a:endParaRPr lang="ru-RU" sz="1700" b="1" dirty="0">
              <a:latin typeface="Arial Black" panose="020B0A04020102020204" pitchFamily="34" charset="0"/>
            </a:endParaRPr>
          </a:p>
          <a:p>
            <a:r>
              <a:rPr lang="ru-RU" sz="1700" b="1" dirty="0">
                <a:latin typeface="Arial Black" panose="020B0A04020102020204" pitchFamily="34" charset="0"/>
              </a:rPr>
              <a:t>13 – для ветеранов </a:t>
            </a:r>
            <a:r>
              <a:rPr lang="ru-RU" sz="1700" b="1" dirty="0" smtClean="0">
                <a:latin typeface="Arial Black" panose="020B0A04020102020204" pitchFamily="34" charset="0"/>
              </a:rPr>
              <a:t>СВО с инвалидностью</a:t>
            </a:r>
            <a:endParaRPr lang="ru-RU" sz="1700" b="1" dirty="0">
              <a:latin typeface="Arial Black" panose="020B0A040201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ACBE-025F-46FF-A61A-C4D39CA26EB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39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0791" y="117676"/>
            <a:ext cx="111564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Господдержка трудоустройства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работников из другой местности или других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территорий «Мобильность 2.0»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744" y="1021040"/>
            <a:ext cx="11963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Приказ СФР от 29.12.2024 N </a:t>
            </a:r>
            <a:r>
              <a:rPr lang="ru-RU" b="1" dirty="0">
                <a:solidFill>
                  <a:srgbClr val="000000"/>
                </a:solidFill>
                <a:latin typeface="Segoe UI" panose="020B0502040204020203" pitchFamily="34" charset="0"/>
              </a:rPr>
              <a:t>2713 "Об утверждении Решения о порядке предоставления субсидии на государственную поддержку трудоустройства работников из другой местности или других территорий"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3598" y="5326236"/>
            <a:ext cx="96358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Размер </a:t>
            </a:r>
            <a:r>
              <a:rPr lang="ru-RU" b="1" dirty="0" smtClean="0">
                <a:latin typeface="Arial Black" panose="020B0A04020102020204" pitchFamily="34" charset="0"/>
              </a:rPr>
              <a:t>субсидии в 2026 году: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 МРОТ+ страховые (422,7 тысяч рублей)</a:t>
            </a:r>
          </a:p>
          <a:p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Условие: трудоустройство инвалида по направлению службы занятости на полный рабочий день с оплатой труда не менее </a:t>
            </a:r>
            <a:r>
              <a:rPr lang="ru-RU" sz="1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 МРОТ</a:t>
            </a:r>
            <a:endParaRPr lang="ru-RU" sz="14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ACBE-025F-46FF-A61A-C4D39CA26EB6}" type="slidenum">
              <a:rPr lang="ru-RU" smtClean="0"/>
              <a:t>3</a:t>
            </a:fld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383598" y="1941660"/>
            <a:ext cx="11554287" cy="1106599"/>
            <a:chOff x="511648" y="179783"/>
            <a:chExt cx="3479481" cy="1106599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11648" y="211913"/>
              <a:ext cx="3438301" cy="1074469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552828" y="179783"/>
              <a:ext cx="3438301" cy="10744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7774" tIns="57150" rIns="57150" bIns="57150" numCol="1" spcCol="1270" anchor="ctr" anchorCtr="0">
              <a:noAutofit/>
            </a:bodyPr>
            <a:lstStyle/>
            <a:p>
              <a:pPr lvl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dirty="0" smtClean="0">
                  <a:latin typeface="Arial Black" panose="020B0A04020102020204" pitchFamily="34" charset="0"/>
                </a:rPr>
                <a:t>71 </a:t>
              </a:r>
              <a:r>
                <a:rPr lang="ru-RU" sz="1500" b="1" dirty="0">
                  <a:latin typeface="Arial Black" panose="020B0A04020102020204" pitchFamily="34" charset="0"/>
                </a:rPr>
                <a:t>предприятие </a:t>
              </a:r>
              <a:endParaRPr lang="ru-RU" sz="1500" b="1" dirty="0" smtClean="0">
                <a:latin typeface="Arial Black" panose="020B0A04020102020204" pitchFamily="34" charset="0"/>
              </a:endParaRPr>
            </a:p>
            <a:p>
              <a:pPr lvl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latin typeface="Arial Black" panose="020B0A04020102020204" pitchFamily="34" charset="0"/>
                </a:rPr>
                <a:t>ОПК  </a:t>
              </a:r>
              <a:r>
                <a:rPr lang="ru-RU" sz="1500" b="1" dirty="0" smtClean="0">
                  <a:latin typeface="Arial Black" panose="020B0A04020102020204" pitchFamily="34" charset="0"/>
                </a:rPr>
                <a:t>РТ</a:t>
              </a:r>
              <a:endParaRPr lang="ru-RU" sz="1500" b="1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51880" y="1826410"/>
            <a:ext cx="752128" cy="1128192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1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3" y="1889571"/>
            <a:ext cx="634062" cy="93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415340" y="2265428"/>
            <a:ext cx="61877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 Black" panose="020B0A04020102020204" pitchFamily="34" charset="0"/>
              </a:rPr>
              <a:t>Перечень организаций утвержден </a:t>
            </a:r>
          </a:p>
          <a:p>
            <a:r>
              <a:rPr lang="ru-RU" sz="1500" b="1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 Black" panose="020B0A04020102020204" pitchFamily="34" charset="0"/>
              </a:rPr>
              <a:t>Распоряжением КМ </a:t>
            </a:r>
            <a:r>
              <a:rPr lang="ru-RU" sz="15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 Black" panose="020B0A04020102020204" pitchFamily="34" charset="0"/>
              </a:rPr>
              <a:t>РТ от 14.07.2025 № 1570-р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383598" y="3344412"/>
            <a:ext cx="11554287" cy="1106599"/>
            <a:chOff x="511648" y="179783"/>
            <a:chExt cx="3479481" cy="1106599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511648" y="211913"/>
              <a:ext cx="3438301" cy="1074469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/>
            <p:cNvSpPr txBox="1"/>
            <p:nvPr/>
          </p:nvSpPr>
          <p:spPr>
            <a:xfrm>
              <a:off x="552828" y="179783"/>
              <a:ext cx="3438301" cy="10744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7774" tIns="57150" rIns="57150" bIns="571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latin typeface="Arial Black" panose="020B0A04020102020204" pitchFamily="34" charset="0"/>
                </a:rPr>
                <a:t>Переезд из другого субъекта или </a:t>
              </a:r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latin typeface="Arial Black" panose="020B0A04020102020204" pitchFamily="34" charset="0"/>
                </a:rPr>
                <a:t>другого района, более 50 км.</a:t>
              </a:r>
              <a:endParaRPr lang="ru-RU" sz="1500" b="1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220668" y="3243912"/>
            <a:ext cx="752128" cy="1128192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3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01" y="3307073"/>
            <a:ext cx="634062" cy="93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5398067" y="3498939"/>
            <a:ext cx="61877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 Black" panose="020B0A04020102020204" pitchFamily="34" charset="0"/>
              </a:rPr>
              <a:t>Перечень профессий (должностей, специальностей) утвержден приказом </a:t>
            </a:r>
            <a:r>
              <a:rPr lang="ru-RU" sz="15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 Black" panose="020B0A04020102020204" pitchFamily="34" charset="0"/>
              </a:rPr>
              <a:t>Минтрудсоцзащиты РТ от 28.07.2025 № 473 – 169 профессий (специальностей).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3011" y="4554827"/>
            <a:ext cx="11210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2025 году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программе «Мобильность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2.0»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35 человек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 других субъектов Российской Федерации и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 человек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пределах Республики Татарстан трудоустроены на 8 предприятиях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ОПК РТ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3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53899380"/>
              </p:ext>
            </p:extLst>
          </p:nvPr>
        </p:nvGraphicFramePr>
        <p:xfrm>
          <a:off x="3870632" y="1181831"/>
          <a:ext cx="8131978" cy="404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30790" y="117676"/>
            <a:ext cx="11375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Стимулирование найма отдельных категорий граждан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0343" y="598662"/>
            <a:ext cx="11585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Приказ СФР от 29.12.2024 N 2714 "Об утверждении Решения о порядке предоставления субсидии на государственную поддержку стимулирования найма отдельных категорий граждан"</a:t>
            </a:r>
            <a:endParaRPr lang="ru-RU" b="1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354" y="1282411"/>
            <a:ext cx="701336" cy="103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354" y="2634807"/>
            <a:ext cx="701336" cy="103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354" y="3988691"/>
            <a:ext cx="701336" cy="103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794" y="3988691"/>
            <a:ext cx="701336" cy="103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794" y="1282411"/>
            <a:ext cx="701336" cy="103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794" y="2634807"/>
            <a:ext cx="701336" cy="103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0343" y="5342575"/>
            <a:ext cx="963583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Размер </a:t>
            </a:r>
            <a:r>
              <a:rPr lang="ru-RU" b="1" dirty="0" smtClean="0">
                <a:latin typeface="Arial Black" panose="020B0A04020102020204" pitchFamily="34" charset="0"/>
              </a:rPr>
              <a:t>субсидии в 2026 году: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3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МРОТ+ страховые (105,5 тысяч рублей)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трудоустройстве инвалида </a:t>
            </a:r>
            <a:r>
              <a:rPr lang="ru-RU" b="1" dirty="0">
                <a:latin typeface="Arial Black" panose="020B0A04020102020204" pitchFamily="34" charset="0"/>
              </a:rPr>
              <a:t>–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6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МРОТ+ страховые (211 тысяч рублей)</a:t>
            </a:r>
          </a:p>
          <a:p>
            <a:endParaRPr lang="ru-RU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Условие: трудоустройство инвалида по направлению службы занятости на полный рабочий </a:t>
            </a:r>
            <a:r>
              <a:rPr lang="ru-RU" sz="1600" b="1" i="1" smtClean="0">
                <a:latin typeface="Arial" panose="020B0604020202020204" pitchFamily="34" charset="0"/>
                <a:cs typeface="Arial" panose="020B0604020202020204" pitchFamily="34" charset="0"/>
              </a:rPr>
              <a:t>день с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оплатой труда не менее </a:t>
            </a:r>
            <a:r>
              <a:rPr lang="ru-RU" sz="1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1,5 МРОТ</a:t>
            </a:r>
            <a:endParaRPr lang="ru-RU" sz="14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182" y="5452329"/>
            <a:ext cx="1898133" cy="139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6" r="1371" b="4775"/>
          <a:stretch/>
        </p:blipFill>
        <p:spPr>
          <a:xfrm>
            <a:off x="1034874" y="1337887"/>
            <a:ext cx="2739997" cy="373625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ACBE-025F-46FF-A61A-C4D39CA26EB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0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185" y="101234"/>
            <a:ext cx="118080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Создание рабочих мест для трудоустройства инвалидов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(региональный бюджет)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3818" y="1162612"/>
            <a:ext cx="115856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Постановление Кабинета Министров Республики Татарстан от 05.02.2007 г №32 </a:t>
            </a:r>
            <a:r>
              <a:rPr lang="ru-RU" b="1" dirty="0" smtClean="0">
                <a:solidFill>
                  <a:srgbClr val="000000"/>
                </a:solidFill>
                <a:latin typeface="Segoe UI" panose="020B0502040204020203" pitchFamily="34" charset="0"/>
              </a:rPr>
              <a:t>"Об утверждении порядка предоставления субсидий из бюджета Республики Татарстан на возмещение части затрат работодателей на создание на территории Республики Татарстан специальных рабочих мест для трудоустройства инвалидов, в том числе инвалидов - ветеранов специальной военной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Segoe UI" panose="020B0502040204020203" pitchFamily="34" charset="0"/>
              </a:rPr>
              <a:t>Операции"</a:t>
            </a:r>
            <a:endParaRPr lang="ru-RU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72416336"/>
              </p:ext>
            </p:extLst>
          </p:nvPr>
        </p:nvGraphicFramePr>
        <p:xfrm>
          <a:off x="4070078" y="2101782"/>
          <a:ext cx="7879393" cy="2089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377" y="2609946"/>
            <a:ext cx="701336" cy="103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941" y="2604251"/>
            <a:ext cx="701336" cy="103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937336"/>
              </p:ext>
            </p:extLst>
          </p:nvPr>
        </p:nvGraphicFramePr>
        <p:xfrm>
          <a:off x="4171886" y="4011578"/>
          <a:ext cx="7833032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193">
                  <a:extLst>
                    <a:ext uri="{9D8B030D-6E8A-4147-A177-3AD203B41FA5}">
                      <a16:colId xmlns:a16="http://schemas.microsoft.com/office/drawing/2014/main" val="3956041240"/>
                    </a:ext>
                  </a:extLst>
                </a:gridCol>
                <a:gridCol w="5236839">
                  <a:extLst>
                    <a:ext uri="{9D8B030D-6E8A-4147-A177-3AD203B41FA5}">
                      <a16:colId xmlns:a16="http://schemas.microsoft.com/office/drawing/2014/main" val="38502432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Размер субсидии:</a:t>
                      </a:r>
                      <a:endParaRPr lang="ru-RU" sz="1800" b="1" i="0" kern="12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73,6 тысяч рублей</a:t>
                      </a:r>
                      <a:endParaRPr lang="ru-RU" b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33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Условие:</a:t>
                      </a:r>
                      <a:endParaRPr lang="ru-RU" sz="1800" b="1" i="0" kern="12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на каждом созданном рабочем </a:t>
                      </a:r>
                      <a:r>
                        <a:rPr lang="ru-RU" sz="1600" b="0" i="0" u="none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месте не менее половины годовой нормы рабочего времени в течение года со дня перечисления субсидии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ru-RU" sz="16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некомпенсируемых субсидией расходов участника отбора на создание специальных рабочих мест должна составлять не менее 5 процентов от размера субсидии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120731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/>
          <a:stretch/>
        </p:blipFill>
        <p:spPr>
          <a:xfrm>
            <a:off x="138799" y="2639940"/>
            <a:ext cx="3790696" cy="355948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ACBE-025F-46FF-A61A-C4D39CA26EB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5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184" y="101234"/>
            <a:ext cx="112945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Сохранение рабочих мест инвалидов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(региональный бюджет )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184" y="979850"/>
            <a:ext cx="115856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Постановление Кабинета Министров Республики Татарстан от 05.02.2007 г №35 </a:t>
            </a:r>
            <a:r>
              <a:rPr lang="ru-RU" b="1" dirty="0">
                <a:solidFill>
                  <a:srgbClr val="000000"/>
                </a:solidFill>
                <a:latin typeface="Segoe UI" panose="020B0502040204020203" pitchFamily="34" charset="0"/>
              </a:rPr>
              <a:t>"Об утверждении Порядка предоставления субсидий из бюджета Республики Татарстан на возмещение затрат, связанных с сохранением на территории Республики Татарстан рабочих мест инвалидов в организациях, в том числе образованных общественными объединениями инвалидов"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04620107"/>
              </p:ext>
            </p:extLst>
          </p:nvPr>
        </p:nvGraphicFramePr>
        <p:xfrm>
          <a:off x="4099575" y="1580015"/>
          <a:ext cx="7879393" cy="2089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78" y="2319636"/>
            <a:ext cx="701336" cy="103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038177"/>
              </p:ext>
            </p:extLst>
          </p:nvPr>
        </p:nvGraphicFramePr>
        <p:xfrm>
          <a:off x="4099575" y="3669989"/>
          <a:ext cx="7833032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193">
                  <a:extLst>
                    <a:ext uri="{9D8B030D-6E8A-4147-A177-3AD203B41FA5}">
                      <a16:colId xmlns:a16="http://schemas.microsoft.com/office/drawing/2014/main" val="3956041240"/>
                    </a:ext>
                  </a:extLst>
                </a:gridCol>
                <a:gridCol w="5236839">
                  <a:extLst>
                    <a:ext uri="{9D8B030D-6E8A-4147-A177-3AD203B41FA5}">
                      <a16:colId xmlns:a16="http://schemas.microsoft.com/office/drawing/2014/main" val="38502432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Размер субсидии:</a:t>
                      </a:r>
                      <a:endParaRPr lang="ru-RU" sz="1800" b="1" i="0" kern="12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(МРОТ + страховые) х</a:t>
                      </a:r>
                      <a:r>
                        <a:rPr lang="ru-RU" b="0" baseline="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 численность инвалидов х количество периодов возмещения расходов</a:t>
                      </a:r>
                      <a:endParaRPr lang="ru-RU" b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33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Условие:</a:t>
                      </a:r>
                      <a:endParaRPr lang="ru-RU" sz="1800" b="1" i="0" kern="12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инвалидов от общего числа работников участника отбора должна составлять не менее 30 процентов; </a:t>
                      </a:r>
                    </a:p>
                    <a:p>
                      <a:endParaRPr lang="ru-RU" sz="1600" b="0" i="0" u="none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600" b="0" i="0" u="none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некомпенсируемых субсидией затрат участников отбора на оплату труда инвалидов в общих затратах на оплату труда должна составлять не менее 25 процентов;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120731"/>
                  </a:ext>
                </a:extLst>
              </a:tr>
            </a:tbl>
          </a:graphicData>
        </a:graphic>
      </p:graphicFrame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" y="3489811"/>
            <a:ext cx="3893503" cy="285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ACBE-025F-46FF-A61A-C4D39CA26EB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33"/>
            <a:ext cx="2170133" cy="13650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306" y="3406140"/>
            <a:ext cx="3025140" cy="30251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3406140"/>
            <a:ext cx="2948940" cy="29489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70120" y="2289059"/>
            <a:ext cx="2783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Стимулирование найма отдельных категорий граждан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66634" y="2205811"/>
            <a:ext cx="2783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Создание (оборудование) рабочих мест для трудоустройства инвалидов </a:t>
            </a:r>
            <a:endParaRPr lang="ru-RU" b="1" dirty="0"/>
          </a:p>
        </p:txBody>
      </p:sp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860" y="235901"/>
            <a:ext cx="1285173" cy="85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33" y="251763"/>
            <a:ext cx="1464289" cy="84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263" y="3406140"/>
            <a:ext cx="3016897" cy="30168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66955" y="2344310"/>
            <a:ext cx="2783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Разъяснения СФР по субсидиям </a:t>
            </a: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ACBE-025F-46FF-A61A-C4D39CA26EB6}" type="slidenum">
              <a:rPr lang="ru-RU" smtClean="0"/>
              <a:t>7</a:t>
            </a:fld>
            <a:endParaRPr lang="ru-RU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17" y="299680"/>
            <a:ext cx="2175115" cy="74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5399" y="481478"/>
            <a:ext cx="2123312" cy="61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0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605</Words>
  <Application>Microsoft Office PowerPoint</Application>
  <PresentationFormat>Широкоэкранный</PresentationFormat>
  <Paragraphs>70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Segoe UI</vt:lpstr>
      <vt:lpstr>Тема Office</vt:lpstr>
      <vt:lpstr>МЕРЫ ПОДДЕРЖКИ РАБОТОДАТЕЛЕЙ ПРИ ТРУДОУСТРОЙСТВЕ ОТДЕЛЬНЫХ КАТЕГОРИЙ ГРАЖДАН В РЕСПУБЛИКЕ ТАТАРСТАН  В 2026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МЕРЫ ПОДДЕРЖКИ РАБОТОДАТЕЛЕЙ В РЕСПУБЛИКЕ ТАТАРСТАН  В 2026 ГОДУ</dc:title>
  <dc:creator>Гордеева Алевтина Вячеславовна</dc:creator>
  <cp:lastModifiedBy>Гордеева Алевтина Вячеславовна</cp:lastModifiedBy>
  <cp:revision>60</cp:revision>
  <dcterms:created xsi:type="dcterms:W3CDTF">2026-01-12T08:32:19Z</dcterms:created>
  <dcterms:modified xsi:type="dcterms:W3CDTF">2026-03-30T12:09:10Z</dcterms:modified>
</cp:coreProperties>
</file>